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3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3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3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3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4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4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4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4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4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4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5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5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5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6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658440" y="1490760"/>
            <a:ext cx="6638040" cy="110667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6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6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11"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6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7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7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7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7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7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8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8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8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8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8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8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8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8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0"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101"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10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10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10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7"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1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8" name="PlaceHolder 1"/>
          <p:cNvSpPr>
            <a:spLocks noGrp="1"/>
          </p:cNvSpPr>
          <p:nvPr>
            <p:ph type="subTitle"/>
          </p:nvPr>
        </p:nvSpPr>
        <p:spPr>
          <a:xfrm>
            <a:off x="658440" y="1490760"/>
            <a:ext cx="6638040" cy="110667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1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1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11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11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11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11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11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1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12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12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12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12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12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12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12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13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13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13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13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13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13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58440" y="1490760"/>
            <a:ext cx="6638040" cy="110667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2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2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2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58440" y="1490760"/>
            <a:ext cx="6638040" cy="2387160"/>
          </a:xfrm>
          <a:prstGeom prst="rect">
            <a:avLst/>
          </a:prstGeom>
        </p:spPr>
        <p:txBody>
          <a:bodyPr lIns="0" tIns="0" rIns="0" bIns="0" anchor="ctr"/>
          <a:lstStyle/>
          <a:p>
            <a:endParaRPr lang="en-US" sz="1800" b="0" strike="noStrike" spc="-1">
              <a:solidFill>
                <a:srgbClr val="666666"/>
              </a:solidFill>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666666"/>
              </a:solidFill>
              <a:latin typeface="Arial"/>
            </a:endParaRPr>
          </a:p>
        </p:txBody>
      </p:sp>
      <p:sp>
        <p:nvSpPr>
          <p:cNvPr id="3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666666"/>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4.png"/><Relationship Id="rId2" Type="http://schemas.openxmlformats.org/officeDocument/2006/relationships/slideLayout" Target="../slideLayouts/slideLayout26.xml"/><Relationship Id="rId16" Type="http://schemas.openxmlformats.org/officeDocument/2006/relationships/image" Target="../media/image5.jpe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CustomShape 1"/>
          <p:cNvSpPr/>
          <p:nvPr/>
        </p:nvSpPr>
        <p:spPr>
          <a:xfrm>
            <a:off x="268560" y="0"/>
            <a:ext cx="1169568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2743200" algn="ctr">
              <a:lnSpc>
                <a:spcPct val="100000"/>
              </a:lnSpc>
            </a:pPr>
            <a:r>
              <a:rPr lang="en-US" sz="2400" b="0" strike="noStrike" spc="-1">
                <a:solidFill>
                  <a:srgbClr val="FFFFFF"/>
                </a:solidFill>
                <a:latin typeface="Arial"/>
              </a:rPr>
              <a:t>‘-</a:t>
            </a:r>
            <a:endParaRPr lang="en-US" sz="2400" b="0" strike="noStrike" spc="-1">
              <a:latin typeface="Arial"/>
            </a:endParaRPr>
          </a:p>
        </p:txBody>
      </p:sp>
      <p:sp>
        <p:nvSpPr>
          <p:cNvPr id="11" name="CustomShape 2"/>
          <p:cNvSpPr/>
          <p:nvPr/>
        </p:nvSpPr>
        <p:spPr>
          <a:xfrm>
            <a:off x="2045880" y="1023840"/>
            <a:ext cx="8557560" cy="1402200"/>
          </a:xfrm>
          <a:prstGeom prst="rect">
            <a:avLst/>
          </a:prstGeom>
          <a:noFill/>
          <a:ln>
            <a:noFill/>
          </a:ln>
        </p:spPr>
        <p:style>
          <a:lnRef idx="0">
            <a:scrgbClr r="0" g="0" b="0"/>
          </a:lnRef>
          <a:fillRef idx="0">
            <a:scrgbClr r="0" g="0" b="0"/>
          </a:fillRef>
          <a:effectRef idx="0">
            <a:scrgbClr r="0" g="0" b="0"/>
          </a:effectRef>
          <a:fontRef idx="minor"/>
        </p:style>
      </p:sp>
      <p:sp>
        <p:nvSpPr>
          <p:cNvPr id="2" name="CustomShape 3"/>
          <p:cNvSpPr/>
          <p:nvPr/>
        </p:nvSpPr>
        <p:spPr>
          <a:xfrm>
            <a:off x="2045880" y="2556000"/>
            <a:ext cx="8557560" cy="3078000"/>
          </a:xfrm>
          <a:prstGeom prst="rect">
            <a:avLst/>
          </a:prstGeom>
          <a:noFill/>
          <a:ln>
            <a:noFill/>
          </a:ln>
        </p:spPr>
        <p:style>
          <a:lnRef idx="0">
            <a:scrgbClr r="0" g="0" b="0"/>
          </a:lnRef>
          <a:fillRef idx="0">
            <a:scrgbClr r="0" g="0" b="0"/>
          </a:fillRef>
          <a:effectRef idx="0">
            <a:scrgbClr r="0" g="0" b="0"/>
          </a:effectRef>
          <a:fontRef idx="minor"/>
        </p:style>
      </p:sp>
      <p:pic>
        <p:nvPicPr>
          <p:cNvPr id="3" name="Picture 13"/>
          <p:cNvPicPr/>
          <p:nvPr/>
        </p:nvPicPr>
        <p:blipFill>
          <a:blip r:embed="rId14"/>
          <a:stretch/>
        </p:blipFill>
        <p:spPr>
          <a:xfrm>
            <a:off x="0" y="0"/>
            <a:ext cx="12188520" cy="6857640"/>
          </a:xfrm>
          <a:prstGeom prst="rect">
            <a:avLst/>
          </a:prstGeom>
          <a:ln>
            <a:noFill/>
          </a:ln>
        </p:spPr>
      </p:pic>
      <p:sp>
        <p:nvSpPr>
          <p:cNvPr id="4" name="CustomShape 4"/>
          <p:cNvSpPr/>
          <p:nvPr/>
        </p:nvSpPr>
        <p:spPr>
          <a:xfrm>
            <a:off x="10255680" y="6240960"/>
            <a:ext cx="725040" cy="534240"/>
          </a:xfrm>
          <a:prstGeom prst="rect">
            <a:avLst/>
          </a:prstGeom>
          <a:noFill/>
          <a:ln>
            <a:noFill/>
          </a:ln>
        </p:spPr>
        <p:style>
          <a:lnRef idx="0">
            <a:scrgbClr r="0" g="0" b="0"/>
          </a:lnRef>
          <a:fillRef idx="0">
            <a:scrgbClr r="0" g="0" b="0"/>
          </a:fillRef>
          <a:effectRef idx="0">
            <a:scrgbClr r="0" g="0" b="0"/>
          </a:effectRef>
          <a:fontRef idx="minor"/>
        </p:style>
        <p:txBody>
          <a:bodyPr lIns="122040" tIns="60840" rIns="122040" bIns="60840" anchor="ctr"/>
          <a:lstStyle/>
          <a:p>
            <a:pPr algn="r">
              <a:lnSpc>
                <a:spcPct val="100000"/>
              </a:lnSpc>
            </a:pPr>
            <a:fld id="{726B4587-FDF6-4C21-9B7D-9844F9AD3B08}" type="slidenum">
              <a:rPr lang="en-US" sz="1600" b="1" strike="noStrike" spc="-1">
                <a:solidFill>
                  <a:srgbClr val="666666"/>
                </a:solidFill>
                <a:latin typeface="Arial"/>
                <a:ea typeface="Arial"/>
              </a:rPr>
              <a:t>‹#›</a:t>
            </a:fld>
            <a:endParaRPr lang="en-US" sz="1600" b="0" strike="noStrike" spc="-1">
              <a:latin typeface="Arial"/>
            </a:endParaRPr>
          </a:p>
        </p:txBody>
      </p:sp>
      <p:pic>
        <p:nvPicPr>
          <p:cNvPr id="5" name="Picture 9"/>
          <p:cNvPicPr/>
          <p:nvPr/>
        </p:nvPicPr>
        <p:blipFill>
          <a:blip r:embed="rId15"/>
          <a:stretch/>
        </p:blipFill>
        <p:spPr>
          <a:xfrm>
            <a:off x="178200" y="185040"/>
            <a:ext cx="3038760" cy="653760"/>
          </a:xfrm>
          <a:prstGeom prst="rect">
            <a:avLst/>
          </a:prstGeom>
          <a:ln>
            <a:noFill/>
          </a:ln>
        </p:spPr>
      </p:pic>
      <p:pic>
        <p:nvPicPr>
          <p:cNvPr id="6" name="Picture 6"/>
          <p:cNvPicPr/>
          <p:nvPr/>
        </p:nvPicPr>
        <p:blipFill>
          <a:blip r:embed="rId16"/>
          <a:stretch/>
        </p:blipFill>
        <p:spPr>
          <a:xfrm>
            <a:off x="0" y="0"/>
            <a:ext cx="12188520" cy="6857640"/>
          </a:xfrm>
          <a:prstGeom prst="rect">
            <a:avLst/>
          </a:prstGeom>
          <a:ln>
            <a:noFill/>
          </a:ln>
        </p:spPr>
      </p:pic>
      <p:sp>
        <p:nvSpPr>
          <p:cNvPr id="7" name="PlaceHolder 5"/>
          <p:cNvSpPr>
            <a:spLocks noGrp="1"/>
          </p:cNvSpPr>
          <p:nvPr>
            <p:ph type="body"/>
          </p:nvPr>
        </p:nvSpPr>
        <p:spPr>
          <a:xfrm>
            <a:off x="658440" y="3968640"/>
            <a:ext cx="6638040" cy="1649880"/>
          </a:xfrm>
          <a:prstGeom prst="rect">
            <a:avLst/>
          </a:prstGeom>
        </p:spPr>
        <p:txBody>
          <a:bodyPr lIns="0"/>
          <a:lstStyle/>
          <a:p>
            <a:pPr>
              <a:lnSpc>
                <a:spcPct val="100000"/>
              </a:lnSpc>
              <a:spcBef>
                <a:spcPts val="1001"/>
              </a:spcBef>
            </a:pPr>
            <a:r>
              <a:rPr lang="en-US" sz="2800" b="0" strike="noStrike" spc="-1">
                <a:solidFill>
                  <a:srgbClr val="FFFFFF"/>
                </a:solidFill>
                <a:latin typeface="Arial"/>
                <a:ea typeface="Georgia"/>
              </a:rPr>
              <a:t>Sub-topic</a:t>
            </a:r>
            <a:endParaRPr lang="en-US" sz="2800" b="0" strike="noStrike" spc="-1">
              <a:solidFill>
                <a:srgbClr val="666666"/>
              </a:solidFill>
              <a:latin typeface="Arial"/>
            </a:endParaRPr>
          </a:p>
        </p:txBody>
      </p:sp>
      <p:sp>
        <p:nvSpPr>
          <p:cNvPr id="8" name="PlaceHolder 6"/>
          <p:cNvSpPr>
            <a:spLocks noGrp="1"/>
          </p:cNvSpPr>
          <p:nvPr>
            <p:ph type="title"/>
          </p:nvPr>
        </p:nvSpPr>
        <p:spPr>
          <a:xfrm>
            <a:off x="658440" y="1490400"/>
            <a:ext cx="6638040" cy="2386080"/>
          </a:xfrm>
          <a:prstGeom prst="rect">
            <a:avLst/>
          </a:prstGeom>
        </p:spPr>
        <p:txBody>
          <a:bodyPr lIns="0" anchor="b"/>
          <a:lstStyle/>
          <a:p>
            <a:pPr>
              <a:lnSpc>
                <a:spcPts val="5800"/>
              </a:lnSpc>
            </a:pPr>
            <a:r>
              <a:rPr lang="en-US" sz="6000" b="1" strike="noStrike" cap="all" spc="-1">
                <a:solidFill>
                  <a:srgbClr val="FFFFFF"/>
                </a:solidFill>
                <a:latin typeface="Arial"/>
                <a:ea typeface="Arial"/>
              </a:rPr>
              <a:t>Presentation</a:t>
            </a:r>
            <a:br/>
            <a:r>
              <a:rPr lang="en-US" sz="6000" b="1" strike="noStrike" cap="all" spc="-1">
                <a:solidFill>
                  <a:srgbClr val="FFFFFF"/>
                </a:solidFill>
                <a:latin typeface="Arial"/>
                <a:ea typeface="Arial"/>
              </a:rPr>
              <a:t>Title</a:t>
            </a:r>
            <a:endParaRPr lang="en-US" sz="6000" b="0" strike="noStrike" spc="-1">
              <a:solidFill>
                <a:srgbClr val="666666"/>
              </a:solidFill>
              <a:latin typeface="Arial"/>
            </a:endParaRPr>
          </a:p>
        </p:txBody>
      </p:sp>
      <p:pic>
        <p:nvPicPr>
          <p:cNvPr id="9" name="Picture 5"/>
          <p:cNvPicPr/>
          <p:nvPr/>
        </p:nvPicPr>
        <p:blipFill>
          <a:blip r:embed="rId17"/>
          <a:stretch/>
        </p:blipFill>
        <p:spPr>
          <a:xfrm>
            <a:off x="658440" y="5438880"/>
            <a:ext cx="2862360" cy="615600"/>
          </a:xfrm>
          <a:prstGeom prst="rect">
            <a:avLst/>
          </a:prstGeom>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CustomShape 1"/>
          <p:cNvSpPr/>
          <p:nvPr/>
        </p:nvSpPr>
        <p:spPr>
          <a:xfrm>
            <a:off x="268560" y="0"/>
            <a:ext cx="1169568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2743200" algn="ctr">
              <a:lnSpc>
                <a:spcPct val="100000"/>
              </a:lnSpc>
            </a:pPr>
            <a:r>
              <a:rPr lang="en-US" sz="2400" b="0" strike="noStrike" spc="-1">
                <a:solidFill>
                  <a:srgbClr val="FFFFFF"/>
                </a:solidFill>
                <a:latin typeface="Arial"/>
              </a:rPr>
              <a:t>‘-</a:t>
            </a:r>
            <a:endParaRPr lang="en-US" sz="2400" b="0" strike="noStrike" spc="-1">
              <a:latin typeface="Arial"/>
            </a:endParaRPr>
          </a:p>
        </p:txBody>
      </p:sp>
      <p:sp>
        <p:nvSpPr>
          <p:cNvPr id="47" name="CustomShape 2"/>
          <p:cNvSpPr/>
          <p:nvPr/>
        </p:nvSpPr>
        <p:spPr>
          <a:xfrm>
            <a:off x="2045880" y="1023840"/>
            <a:ext cx="8557560" cy="1402200"/>
          </a:xfrm>
          <a:prstGeom prst="rect">
            <a:avLst/>
          </a:prstGeom>
          <a:noFill/>
          <a:ln>
            <a:noFill/>
          </a:ln>
        </p:spPr>
        <p:style>
          <a:lnRef idx="0">
            <a:scrgbClr r="0" g="0" b="0"/>
          </a:lnRef>
          <a:fillRef idx="0">
            <a:scrgbClr r="0" g="0" b="0"/>
          </a:fillRef>
          <a:effectRef idx="0">
            <a:scrgbClr r="0" g="0" b="0"/>
          </a:effectRef>
          <a:fontRef idx="minor"/>
        </p:style>
      </p:sp>
      <p:sp>
        <p:nvSpPr>
          <p:cNvPr id="48" name="CustomShape 3"/>
          <p:cNvSpPr/>
          <p:nvPr/>
        </p:nvSpPr>
        <p:spPr>
          <a:xfrm>
            <a:off x="2045880" y="2556000"/>
            <a:ext cx="8557560" cy="3078000"/>
          </a:xfrm>
          <a:prstGeom prst="rect">
            <a:avLst/>
          </a:prstGeom>
          <a:noFill/>
          <a:ln>
            <a:noFill/>
          </a:ln>
        </p:spPr>
        <p:style>
          <a:lnRef idx="0">
            <a:scrgbClr r="0" g="0" b="0"/>
          </a:lnRef>
          <a:fillRef idx="0">
            <a:scrgbClr r="0" g="0" b="0"/>
          </a:fillRef>
          <a:effectRef idx="0">
            <a:scrgbClr r="0" g="0" b="0"/>
          </a:effectRef>
          <a:fontRef idx="minor"/>
        </p:style>
      </p:sp>
      <p:pic>
        <p:nvPicPr>
          <p:cNvPr id="49" name="Picture 13"/>
          <p:cNvPicPr/>
          <p:nvPr/>
        </p:nvPicPr>
        <p:blipFill>
          <a:blip r:embed="rId14"/>
          <a:stretch/>
        </p:blipFill>
        <p:spPr>
          <a:xfrm>
            <a:off x="0" y="0"/>
            <a:ext cx="12188520" cy="6857640"/>
          </a:xfrm>
          <a:prstGeom prst="rect">
            <a:avLst/>
          </a:prstGeom>
          <a:ln>
            <a:noFill/>
          </a:ln>
        </p:spPr>
      </p:pic>
      <p:sp>
        <p:nvSpPr>
          <p:cNvPr id="50" name="CustomShape 4"/>
          <p:cNvSpPr/>
          <p:nvPr/>
        </p:nvSpPr>
        <p:spPr>
          <a:xfrm>
            <a:off x="10255680" y="6240960"/>
            <a:ext cx="725040" cy="534240"/>
          </a:xfrm>
          <a:prstGeom prst="rect">
            <a:avLst/>
          </a:prstGeom>
          <a:noFill/>
          <a:ln>
            <a:noFill/>
          </a:ln>
        </p:spPr>
        <p:style>
          <a:lnRef idx="0">
            <a:scrgbClr r="0" g="0" b="0"/>
          </a:lnRef>
          <a:fillRef idx="0">
            <a:scrgbClr r="0" g="0" b="0"/>
          </a:fillRef>
          <a:effectRef idx="0">
            <a:scrgbClr r="0" g="0" b="0"/>
          </a:effectRef>
          <a:fontRef idx="minor"/>
        </p:style>
        <p:txBody>
          <a:bodyPr lIns="122040" tIns="60840" rIns="122040" bIns="60840" anchor="ctr"/>
          <a:lstStyle/>
          <a:p>
            <a:pPr algn="r">
              <a:lnSpc>
                <a:spcPct val="100000"/>
              </a:lnSpc>
            </a:pPr>
            <a:fld id="{59B2A88C-FFA2-4820-8793-49A87A71A76E}" type="slidenum">
              <a:rPr lang="en-US" sz="1600" b="1" strike="noStrike" spc="-1">
                <a:solidFill>
                  <a:srgbClr val="666666"/>
                </a:solidFill>
                <a:latin typeface="Arial"/>
                <a:ea typeface="Arial"/>
              </a:rPr>
              <a:t>‹#›</a:t>
            </a:fld>
            <a:endParaRPr lang="en-US" sz="1600" b="0" strike="noStrike" spc="-1">
              <a:latin typeface="Arial"/>
            </a:endParaRPr>
          </a:p>
        </p:txBody>
      </p:sp>
      <p:pic>
        <p:nvPicPr>
          <p:cNvPr id="51" name="Picture 9"/>
          <p:cNvPicPr/>
          <p:nvPr/>
        </p:nvPicPr>
        <p:blipFill>
          <a:blip r:embed="rId15"/>
          <a:stretch/>
        </p:blipFill>
        <p:spPr>
          <a:xfrm>
            <a:off x="178200" y="185040"/>
            <a:ext cx="3038760" cy="653760"/>
          </a:xfrm>
          <a:prstGeom prst="rect">
            <a:avLst/>
          </a:prstGeom>
          <a:ln>
            <a:noFill/>
          </a:ln>
        </p:spPr>
      </p:pic>
      <p:sp>
        <p:nvSpPr>
          <p:cNvPr id="52" name="PlaceHolder 5"/>
          <p:cNvSpPr>
            <a:spLocks noGrp="1"/>
          </p:cNvSpPr>
          <p:nvPr>
            <p:ph type="body"/>
          </p:nvPr>
        </p:nvSpPr>
        <p:spPr>
          <a:xfrm>
            <a:off x="569520" y="2189160"/>
            <a:ext cx="6402600" cy="3790080"/>
          </a:xfrm>
          <a:prstGeom prst="rect">
            <a:avLst/>
          </a:prstGeom>
        </p:spPr>
        <p:txBody>
          <a:bodyPr/>
          <a:lstStyle/>
          <a:p>
            <a:pPr>
              <a:lnSpc>
                <a:spcPct val="100000"/>
              </a:lnSpc>
              <a:spcBef>
                <a:spcPts val="1001"/>
              </a:spcBef>
            </a:pPr>
            <a:r>
              <a:rPr lang="en-US" sz="1800" b="0" strike="noStrike" spc="-49">
                <a:solidFill>
                  <a:srgbClr val="666666"/>
                </a:solidFill>
                <a:latin typeface="Arial"/>
                <a:ea typeface="Arial"/>
              </a:rPr>
              <a:t>Em psum dolor sit amet, consectetur adipiscing elit. Mauris vehicula dui in neque dignissim, in aliquet nisl varius. Sed a erat ut magna vulputate feugiat. Quisque varius libero placerat erat lobortis congue. Integer a arcu vel ante bibendum scelerisque. Class aptent taciti sociosqu ad litora torquent.</a:t>
            </a:r>
            <a:endParaRPr lang="en-US" sz="1800" b="0" strike="noStrike" spc="-1">
              <a:solidFill>
                <a:srgbClr val="666666"/>
              </a:solidFill>
              <a:latin typeface="Arial"/>
            </a:endParaRPr>
          </a:p>
        </p:txBody>
      </p:sp>
      <p:sp>
        <p:nvSpPr>
          <p:cNvPr id="53" name="PlaceHolder 6"/>
          <p:cNvSpPr>
            <a:spLocks noGrp="1"/>
          </p:cNvSpPr>
          <p:nvPr>
            <p:ph type="title"/>
          </p:nvPr>
        </p:nvSpPr>
        <p:spPr>
          <a:xfrm>
            <a:off x="567000" y="1316880"/>
            <a:ext cx="10515240" cy="867960"/>
          </a:xfrm>
          <a:prstGeom prst="rect">
            <a:avLst/>
          </a:prstGeom>
        </p:spPr>
        <p:txBody>
          <a:bodyPr/>
          <a:lstStyle/>
          <a:p>
            <a:pPr>
              <a:lnSpc>
                <a:spcPct val="90000"/>
              </a:lnSpc>
            </a:pPr>
            <a:r>
              <a:rPr lang="en-US" sz="3000" b="0" strike="noStrike" spc="-1">
                <a:solidFill>
                  <a:srgbClr val="005BBB"/>
                </a:solidFill>
                <a:latin typeface="Arial"/>
                <a:ea typeface="Georgia"/>
              </a:rPr>
              <a:t>Click to edit title</a:t>
            </a:r>
            <a:endParaRPr lang="en-US" sz="3000" b="0" strike="noStrike" spc="-1">
              <a:solidFill>
                <a:srgbClr val="666666"/>
              </a:solidFill>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 name="CustomShape 1"/>
          <p:cNvSpPr/>
          <p:nvPr/>
        </p:nvSpPr>
        <p:spPr>
          <a:xfrm>
            <a:off x="268560" y="0"/>
            <a:ext cx="1169568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marL="2743200" algn="ctr">
              <a:lnSpc>
                <a:spcPct val="100000"/>
              </a:lnSpc>
            </a:pPr>
            <a:r>
              <a:rPr lang="en-US" sz="2400" b="0" strike="noStrike" spc="-1">
                <a:solidFill>
                  <a:srgbClr val="FFFFFF"/>
                </a:solidFill>
                <a:latin typeface="Arial"/>
              </a:rPr>
              <a:t>‘-</a:t>
            </a:r>
            <a:endParaRPr lang="en-US" sz="2400" b="0" strike="noStrike" spc="-1">
              <a:latin typeface="Arial"/>
            </a:endParaRPr>
          </a:p>
        </p:txBody>
      </p:sp>
      <p:sp>
        <p:nvSpPr>
          <p:cNvPr id="91" name="CustomShape 2"/>
          <p:cNvSpPr/>
          <p:nvPr/>
        </p:nvSpPr>
        <p:spPr>
          <a:xfrm>
            <a:off x="2045880" y="1023840"/>
            <a:ext cx="8557560" cy="1402200"/>
          </a:xfrm>
          <a:prstGeom prst="rect">
            <a:avLst/>
          </a:prstGeom>
          <a:noFill/>
          <a:ln>
            <a:noFill/>
          </a:ln>
        </p:spPr>
        <p:style>
          <a:lnRef idx="0">
            <a:scrgbClr r="0" g="0" b="0"/>
          </a:lnRef>
          <a:fillRef idx="0">
            <a:scrgbClr r="0" g="0" b="0"/>
          </a:fillRef>
          <a:effectRef idx="0">
            <a:scrgbClr r="0" g="0" b="0"/>
          </a:effectRef>
          <a:fontRef idx="minor"/>
        </p:style>
      </p:sp>
      <p:sp>
        <p:nvSpPr>
          <p:cNvPr id="92" name="CustomShape 3"/>
          <p:cNvSpPr/>
          <p:nvPr/>
        </p:nvSpPr>
        <p:spPr>
          <a:xfrm>
            <a:off x="2045880" y="2556000"/>
            <a:ext cx="8557560" cy="3078000"/>
          </a:xfrm>
          <a:prstGeom prst="rect">
            <a:avLst/>
          </a:prstGeom>
          <a:noFill/>
          <a:ln>
            <a:noFill/>
          </a:ln>
        </p:spPr>
        <p:style>
          <a:lnRef idx="0">
            <a:scrgbClr r="0" g="0" b="0"/>
          </a:lnRef>
          <a:fillRef idx="0">
            <a:scrgbClr r="0" g="0" b="0"/>
          </a:fillRef>
          <a:effectRef idx="0">
            <a:scrgbClr r="0" g="0" b="0"/>
          </a:effectRef>
          <a:fontRef idx="minor"/>
        </p:style>
      </p:sp>
      <p:pic>
        <p:nvPicPr>
          <p:cNvPr id="93" name="Picture 13"/>
          <p:cNvPicPr/>
          <p:nvPr/>
        </p:nvPicPr>
        <p:blipFill>
          <a:blip r:embed="rId14"/>
          <a:stretch/>
        </p:blipFill>
        <p:spPr>
          <a:xfrm>
            <a:off x="0" y="0"/>
            <a:ext cx="12188520" cy="6857640"/>
          </a:xfrm>
          <a:prstGeom prst="rect">
            <a:avLst/>
          </a:prstGeom>
          <a:ln>
            <a:noFill/>
          </a:ln>
        </p:spPr>
      </p:pic>
      <p:sp>
        <p:nvSpPr>
          <p:cNvPr id="94" name="CustomShape 4"/>
          <p:cNvSpPr/>
          <p:nvPr/>
        </p:nvSpPr>
        <p:spPr>
          <a:xfrm>
            <a:off x="10255680" y="6240960"/>
            <a:ext cx="725040" cy="534240"/>
          </a:xfrm>
          <a:prstGeom prst="rect">
            <a:avLst/>
          </a:prstGeom>
          <a:noFill/>
          <a:ln>
            <a:noFill/>
          </a:ln>
        </p:spPr>
        <p:style>
          <a:lnRef idx="0">
            <a:scrgbClr r="0" g="0" b="0"/>
          </a:lnRef>
          <a:fillRef idx="0">
            <a:scrgbClr r="0" g="0" b="0"/>
          </a:fillRef>
          <a:effectRef idx="0">
            <a:scrgbClr r="0" g="0" b="0"/>
          </a:effectRef>
          <a:fontRef idx="minor"/>
        </p:style>
        <p:txBody>
          <a:bodyPr lIns="122040" tIns="60840" rIns="122040" bIns="60840" anchor="ctr"/>
          <a:lstStyle/>
          <a:p>
            <a:pPr algn="r">
              <a:lnSpc>
                <a:spcPct val="100000"/>
              </a:lnSpc>
            </a:pPr>
            <a:fld id="{12233613-3996-4B82-871C-8E8C0D1BEA00}" type="slidenum">
              <a:rPr lang="en-US" sz="1600" b="1" strike="noStrike" spc="-1">
                <a:solidFill>
                  <a:srgbClr val="666666"/>
                </a:solidFill>
                <a:latin typeface="Arial"/>
                <a:ea typeface="Arial"/>
              </a:rPr>
              <a:t>‹#›</a:t>
            </a:fld>
            <a:endParaRPr lang="en-US" sz="1600" b="0" strike="noStrike" spc="-1">
              <a:latin typeface="Arial"/>
            </a:endParaRPr>
          </a:p>
        </p:txBody>
      </p:sp>
      <p:pic>
        <p:nvPicPr>
          <p:cNvPr id="95" name="Picture 9"/>
          <p:cNvPicPr/>
          <p:nvPr/>
        </p:nvPicPr>
        <p:blipFill>
          <a:blip r:embed="rId15"/>
          <a:stretch/>
        </p:blipFill>
        <p:spPr>
          <a:xfrm>
            <a:off x="178200" y="185040"/>
            <a:ext cx="3038760" cy="653760"/>
          </a:xfrm>
          <a:prstGeom prst="rect">
            <a:avLst/>
          </a:prstGeom>
          <a:ln>
            <a:noFill/>
          </a:ln>
        </p:spPr>
      </p:pic>
      <p:pic>
        <p:nvPicPr>
          <p:cNvPr id="96" name="Picture 1"/>
          <p:cNvPicPr/>
          <p:nvPr/>
        </p:nvPicPr>
        <p:blipFill>
          <a:blip r:embed="rId16"/>
          <a:stretch/>
        </p:blipFill>
        <p:spPr>
          <a:xfrm>
            <a:off x="0" y="0"/>
            <a:ext cx="12188520" cy="6857640"/>
          </a:xfrm>
          <a:prstGeom prst="rect">
            <a:avLst/>
          </a:prstGeom>
          <a:ln>
            <a:noFill/>
          </a:ln>
        </p:spPr>
      </p:pic>
      <p:sp>
        <p:nvSpPr>
          <p:cNvPr id="97" name="PlaceHolder 5"/>
          <p:cNvSpPr>
            <a:spLocks noGrp="1"/>
          </p:cNvSpPr>
          <p:nvPr>
            <p:ph type="title"/>
          </p:nvPr>
        </p:nvSpPr>
        <p:spPr>
          <a:xfrm>
            <a:off x="658440" y="1490760"/>
            <a:ext cx="6638040" cy="2387160"/>
          </a:xfrm>
          <a:prstGeom prst="rect">
            <a:avLst/>
          </a:prstGeom>
        </p:spPr>
        <p:txBody>
          <a:bodyPr lIns="0" anchor="b"/>
          <a:lstStyle/>
          <a:p>
            <a:pPr>
              <a:lnSpc>
                <a:spcPts val="5800"/>
              </a:lnSpc>
            </a:pPr>
            <a:r>
              <a:rPr lang="en-US" sz="6000" b="1" strike="noStrike" cap="all" spc="-1">
                <a:solidFill>
                  <a:srgbClr val="FFFFFF"/>
                </a:solidFill>
                <a:latin typeface="Arial"/>
                <a:ea typeface="Arial"/>
              </a:rPr>
              <a:t>DIVIDER SLIDE</a:t>
            </a:r>
            <a:endParaRPr lang="en-US" sz="6000" b="0" strike="noStrike" spc="-1">
              <a:solidFill>
                <a:srgbClr val="666666"/>
              </a:solidFill>
              <a:latin typeface="Arial"/>
            </a:endParaRPr>
          </a:p>
        </p:txBody>
      </p:sp>
      <p:pic>
        <p:nvPicPr>
          <p:cNvPr id="98" name="Picture 8"/>
          <p:cNvPicPr/>
          <p:nvPr/>
        </p:nvPicPr>
        <p:blipFill>
          <a:blip r:embed="rId17"/>
          <a:stretch/>
        </p:blipFill>
        <p:spPr>
          <a:xfrm>
            <a:off x="221760" y="199800"/>
            <a:ext cx="2862360" cy="615600"/>
          </a:xfrm>
          <a:prstGeom prst="rect">
            <a:avLst/>
          </a:prstGeom>
          <a:ln>
            <a:noFill/>
          </a:ln>
        </p:spPr>
      </p:pic>
      <p:sp>
        <p:nvSpPr>
          <p:cNvPr id="99"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666666"/>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666666"/>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666666"/>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666666"/>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666666"/>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666666"/>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666666"/>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hyperlink" Target="http://wordnet.princeton.edu/"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173520" y="2043360"/>
            <a:ext cx="6638040" cy="2770920"/>
          </a:xfrm>
          <a:prstGeom prst="rect">
            <a:avLst/>
          </a:prstGeom>
          <a:noFill/>
          <a:ln>
            <a:noFill/>
          </a:ln>
        </p:spPr>
        <p:txBody>
          <a:bodyPr lIns="0"/>
          <a:lstStyle/>
          <a:p>
            <a:pPr algn="ctr">
              <a:lnSpc>
                <a:spcPct val="100000"/>
              </a:lnSpc>
              <a:spcBef>
                <a:spcPts val="1001"/>
              </a:spcBef>
            </a:pPr>
            <a:r>
              <a:rPr lang="en-US" sz="2200" b="1" strike="noStrike" spc="-1">
                <a:solidFill>
                  <a:srgbClr val="FFFFFF"/>
                </a:solidFill>
                <a:latin typeface="Arial"/>
                <a:ea typeface="Georgia"/>
              </a:rPr>
              <a:t>Final Project: ResNet architecture for image classification</a:t>
            </a:r>
            <a:endParaRPr lang="en-US" sz="2200" b="0" strike="noStrike" spc="-1">
              <a:solidFill>
                <a:srgbClr val="666666"/>
              </a:solidFill>
              <a:latin typeface="Arial"/>
            </a:endParaRPr>
          </a:p>
          <a:p>
            <a:pPr>
              <a:lnSpc>
                <a:spcPct val="100000"/>
              </a:lnSpc>
              <a:spcBef>
                <a:spcPts val="1001"/>
              </a:spcBef>
            </a:pPr>
            <a:r>
              <a:rPr lang="en-US" sz="1800" b="1" strike="noStrike" spc="-1">
                <a:solidFill>
                  <a:srgbClr val="FFFFFF"/>
                </a:solidFill>
                <a:latin typeface="Arial"/>
                <a:ea typeface="Georgia"/>
              </a:rPr>
              <a:t>Team Members: </a:t>
            </a:r>
            <a:endParaRPr lang="en-US" sz="1800" b="0" strike="noStrike" spc="-1">
              <a:solidFill>
                <a:srgbClr val="666666"/>
              </a:solidFill>
              <a:latin typeface="Arial"/>
            </a:endParaRPr>
          </a:p>
          <a:p>
            <a:pPr>
              <a:lnSpc>
                <a:spcPct val="100000"/>
              </a:lnSpc>
              <a:spcBef>
                <a:spcPts val="1001"/>
              </a:spcBef>
            </a:pPr>
            <a:r>
              <a:rPr lang="en-US" sz="1800" b="1" strike="noStrike" spc="-1">
                <a:solidFill>
                  <a:srgbClr val="FFFFFF"/>
                </a:solidFill>
                <a:latin typeface="Arial"/>
                <a:ea typeface="Georgia"/>
              </a:rPr>
              <a:t>Nitin Kulkarni: 50337029</a:t>
            </a:r>
            <a:endParaRPr lang="en-US" sz="1800" b="0" strike="noStrike" spc="-1">
              <a:solidFill>
                <a:srgbClr val="666666"/>
              </a:solidFill>
              <a:latin typeface="Arial"/>
            </a:endParaRPr>
          </a:p>
          <a:p>
            <a:pPr>
              <a:lnSpc>
                <a:spcPct val="100000"/>
              </a:lnSpc>
              <a:spcBef>
                <a:spcPts val="1001"/>
              </a:spcBef>
            </a:pPr>
            <a:r>
              <a:rPr lang="en-US" sz="1800" b="1" strike="noStrike" spc="-1">
                <a:solidFill>
                  <a:srgbClr val="FFFFFF"/>
                </a:solidFill>
                <a:latin typeface="Arial"/>
                <a:ea typeface="Georgia"/>
              </a:rPr>
              <a:t>Sai Charith: 50320452</a:t>
            </a:r>
            <a:endParaRPr lang="en-US" sz="1800" b="0" strike="noStrike" spc="-1">
              <a:solidFill>
                <a:srgbClr val="666666"/>
              </a:solidFill>
              <a:latin typeface="Arial"/>
            </a:endParaRPr>
          </a:p>
          <a:p>
            <a:pPr>
              <a:lnSpc>
                <a:spcPct val="100000"/>
              </a:lnSpc>
              <a:spcBef>
                <a:spcPts val="1001"/>
              </a:spcBef>
            </a:pPr>
            <a:r>
              <a:rPr lang="en-US" sz="1800" b="1" strike="noStrike" spc="-1">
                <a:solidFill>
                  <a:srgbClr val="FFFFFF"/>
                </a:solidFill>
                <a:latin typeface="Arial"/>
                <a:ea typeface="Georgia"/>
              </a:rPr>
              <a:t>Xiao Zhang: 50312346</a:t>
            </a:r>
            <a:endParaRPr lang="en-US" sz="1800" b="0" strike="noStrike" spc="-1">
              <a:solidFill>
                <a:srgbClr val="666666"/>
              </a:solidFill>
              <a:latin typeface="Arial"/>
            </a:endParaRPr>
          </a:p>
          <a:p>
            <a:pPr>
              <a:lnSpc>
                <a:spcPct val="100000"/>
              </a:lnSpc>
              <a:spcBef>
                <a:spcPts val="1001"/>
              </a:spcBef>
            </a:pPr>
            <a:r>
              <a:rPr lang="en-US" sz="1800" b="1" strike="noStrike" spc="-1">
                <a:solidFill>
                  <a:srgbClr val="FFFFFF"/>
                </a:solidFill>
                <a:latin typeface="Arial"/>
                <a:ea typeface="Georgia"/>
              </a:rPr>
              <a:t>08/12/2020</a:t>
            </a:r>
            <a:endParaRPr lang="en-US" sz="1800" b="0" strike="noStrike" spc="-1">
              <a:solidFill>
                <a:srgbClr val="666666"/>
              </a:solidFill>
              <a:latin typeface="Arial"/>
            </a:endParaRPr>
          </a:p>
        </p:txBody>
      </p:sp>
      <p:sp>
        <p:nvSpPr>
          <p:cNvPr id="137" name="TextShape 2"/>
          <p:cNvSpPr txBox="1"/>
          <p:nvPr/>
        </p:nvSpPr>
        <p:spPr>
          <a:xfrm>
            <a:off x="173520" y="1122120"/>
            <a:ext cx="6418440" cy="826200"/>
          </a:xfrm>
          <a:prstGeom prst="rect">
            <a:avLst/>
          </a:prstGeom>
          <a:noFill/>
          <a:ln>
            <a:noFill/>
          </a:ln>
        </p:spPr>
        <p:txBody>
          <a:bodyPr lIns="0" anchor="b"/>
          <a:lstStyle/>
          <a:p>
            <a:pPr>
              <a:lnSpc>
                <a:spcPts val="5800"/>
              </a:lnSpc>
            </a:pPr>
            <a:r>
              <a:rPr lang="en-US" sz="2800" b="1" strike="noStrike" cap="all" spc="-1">
                <a:solidFill>
                  <a:srgbClr val="FFFFFF"/>
                </a:solidFill>
                <a:latin typeface="Arial"/>
                <a:ea typeface="Arial"/>
              </a:rPr>
              <a:t>CSE 510: Applied Deep Learning</a:t>
            </a:r>
            <a:endParaRPr lang="en-US" sz="2800" b="0" strike="noStrike" spc="-1">
              <a:solidFill>
                <a:srgbClr val="666666"/>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569520" y="2189160"/>
            <a:ext cx="7578720" cy="3790080"/>
          </a:xfrm>
          <a:prstGeom prst="rect">
            <a:avLst/>
          </a:prstGeom>
          <a:noFill/>
          <a:ln>
            <a:noFill/>
          </a:ln>
        </p:spPr>
        <p:txBody>
          <a:bodyPr/>
          <a:lstStyle/>
          <a:p>
            <a:pPr marL="343080" indent="-342720">
              <a:lnSpc>
                <a:spcPct val="100000"/>
              </a:lnSpc>
              <a:spcBef>
                <a:spcPts val="1001"/>
              </a:spcBef>
              <a:buClr>
                <a:srgbClr val="005BBB"/>
              </a:buClr>
              <a:buFont typeface="Wingdings" charset="2"/>
              <a:buChar char=""/>
            </a:pPr>
            <a:r>
              <a:rPr lang="en-US" sz="2400" b="0" strike="noStrike" spc="-49">
                <a:solidFill>
                  <a:srgbClr val="666666"/>
                </a:solidFill>
                <a:latin typeface="Calibri"/>
                <a:ea typeface="Arial"/>
              </a:rPr>
              <a:t>We took 30 classes from the ImageNet dataset with 1000 images each.</a:t>
            </a:r>
            <a:endParaRPr lang="en-US" sz="2400" b="0" strike="noStrike" spc="-1">
              <a:solidFill>
                <a:srgbClr val="666666"/>
              </a:solidFill>
              <a:latin typeface="Arial"/>
            </a:endParaRPr>
          </a:p>
          <a:p>
            <a:pPr marL="343080" indent="-342720">
              <a:lnSpc>
                <a:spcPct val="100000"/>
              </a:lnSpc>
              <a:spcBef>
                <a:spcPts val="1001"/>
              </a:spcBef>
              <a:buClr>
                <a:srgbClr val="005BBB"/>
              </a:buClr>
              <a:buFont typeface="Wingdings" charset="2"/>
              <a:buChar char=""/>
            </a:pPr>
            <a:r>
              <a:rPr lang="en-US" sz="2400" b="0" strike="noStrike" spc="-49">
                <a:solidFill>
                  <a:srgbClr val="666666"/>
                </a:solidFill>
                <a:latin typeface="Calibri"/>
                <a:ea typeface="Arial"/>
              </a:rPr>
              <a:t>We built AlexNet to classify the ImageNet dataset.</a:t>
            </a:r>
            <a:endParaRPr lang="en-US" sz="2400" b="0" strike="noStrike" spc="-1">
              <a:solidFill>
                <a:srgbClr val="666666"/>
              </a:solidFill>
              <a:latin typeface="Arial"/>
            </a:endParaRPr>
          </a:p>
          <a:p>
            <a:pPr marL="343080" indent="-342720">
              <a:lnSpc>
                <a:spcPct val="100000"/>
              </a:lnSpc>
              <a:spcBef>
                <a:spcPts val="1001"/>
              </a:spcBef>
              <a:buClr>
                <a:srgbClr val="005BBB"/>
              </a:buClr>
              <a:buFont typeface="Wingdings" charset="2"/>
              <a:buChar char=""/>
            </a:pPr>
            <a:r>
              <a:rPr lang="en-US" sz="2400" b="0" strike="noStrike" spc="-49">
                <a:solidFill>
                  <a:srgbClr val="666666"/>
                </a:solidFill>
                <a:latin typeface="Calibri"/>
                <a:ea typeface="Arial"/>
              </a:rPr>
              <a:t>We have built ResNet -34 state of the art model to classify the ImageNet dataset.</a:t>
            </a:r>
            <a:endParaRPr lang="en-US" sz="2400" b="0" strike="noStrike" spc="-1">
              <a:solidFill>
                <a:srgbClr val="666666"/>
              </a:solidFill>
              <a:latin typeface="Arial"/>
            </a:endParaRPr>
          </a:p>
          <a:p>
            <a:pPr marL="343080" indent="-342720">
              <a:lnSpc>
                <a:spcPct val="100000"/>
              </a:lnSpc>
              <a:spcBef>
                <a:spcPts val="1001"/>
              </a:spcBef>
              <a:buClr>
                <a:srgbClr val="005BBB"/>
              </a:buClr>
              <a:buFont typeface="Wingdings" charset="2"/>
              <a:buChar char=""/>
            </a:pPr>
            <a:r>
              <a:rPr lang="en-US" sz="2400" b="0" strike="noStrike" spc="-49">
                <a:solidFill>
                  <a:srgbClr val="666666"/>
                </a:solidFill>
                <a:latin typeface="Calibri"/>
                <a:ea typeface="Arial"/>
              </a:rPr>
              <a:t>We compared the results from AlexNet and ResNet and found that ResNet performed better.</a:t>
            </a:r>
            <a:endParaRPr lang="en-US" sz="2400" b="0" strike="noStrike" spc="-1">
              <a:solidFill>
                <a:srgbClr val="666666"/>
              </a:solidFill>
              <a:latin typeface="Arial"/>
            </a:endParaRPr>
          </a:p>
        </p:txBody>
      </p:sp>
      <p:sp>
        <p:nvSpPr>
          <p:cNvPr id="149" name="TextShape 2"/>
          <p:cNvSpPr txBox="1"/>
          <p:nvPr/>
        </p:nvSpPr>
        <p:spPr>
          <a:xfrm>
            <a:off x="567000" y="1316880"/>
            <a:ext cx="10515240" cy="534960"/>
          </a:xfrm>
          <a:prstGeom prst="rect">
            <a:avLst/>
          </a:prstGeom>
          <a:noFill/>
          <a:ln>
            <a:noFill/>
          </a:ln>
        </p:spPr>
        <p:txBody>
          <a:bodyPr/>
          <a:lstStyle/>
          <a:p>
            <a:pPr>
              <a:lnSpc>
                <a:spcPct val="90000"/>
              </a:lnSpc>
            </a:pPr>
            <a:r>
              <a:rPr lang="en-US" sz="3000" b="0" strike="noStrike" spc="-1">
                <a:solidFill>
                  <a:srgbClr val="005BBB"/>
                </a:solidFill>
                <a:latin typeface="Arial"/>
                <a:ea typeface="Georgia"/>
              </a:rPr>
              <a:t>Implementation</a:t>
            </a:r>
            <a:endParaRPr lang="en-US" sz="3000" b="0" strike="noStrike" spc="-1">
              <a:solidFill>
                <a:srgbClr val="666666"/>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171720" y="1440720"/>
            <a:ext cx="6911280" cy="2387160"/>
          </a:xfrm>
          <a:prstGeom prst="rect">
            <a:avLst/>
          </a:prstGeom>
          <a:noFill/>
          <a:ln>
            <a:noFill/>
          </a:ln>
        </p:spPr>
        <p:txBody>
          <a:bodyPr lIns="0" anchor="b"/>
          <a:lstStyle/>
          <a:p>
            <a:pPr>
              <a:lnSpc>
                <a:spcPts val="5800"/>
              </a:lnSpc>
            </a:pPr>
            <a:r>
              <a:rPr lang="en-US" sz="4000" b="1" strike="noStrike" cap="all" spc="-1">
                <a:solidFill>
                  <a:srgbClr val="FFFFFF"/>
                </a:solidFill>
                <a:latin typeface="Arial"/>
                <a:ea typeface="Arial"/>
              </a:rPr>
              <a:t>Demo</a:t>
            </a:r>
            <a:endParaRPr lang="en-US" sz="4000" b="0" strike="noStrike" spc="-1">
              <a:solidFill>
                <a:srgbClr val="666666"/>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171720" y="1440720"/>
            <a:ext cx="6911280" cy="2387160"/>
          </a:xfrm>
          <a:prstGeom prst="rect">
            <a:avLst/>
          </a:prstGeom>
          <a:noFill/>
          <a:ln>
            <a:noFill/>
          </a:ln>
        </p:spPr>
        <p:txBody>
          <a:bodyPr lIns="0" anchor="b"/>
          <a:lstStyle/>
          <a:p>
            <a:pPr>
              <a:lnSpc>
                <a:spcPts val="5800"/>
              </a:lnSpc>
            </a:pPr>
            <a:r>
              <a:rPr lang="en-US" sz="4000" b="1" strike="noStrike" cap="all" spc="-1">
                <a:solidFill>
                  <a:srgbClr val="FFFFFF"/>
                </a:solidFill>
                <a:latin typeface="Arial"/>
                <a:ea typeface="Arial"/>
              </a:rPr>
              <a:t>results</a:t>
            </a:r>
            <a:endParaRPr lang="en-US" sz="4000" b="0" strike="noStrike" spc="-1">
              <a:solidFill>
                <a:srgbClr val="666666"/>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Shape 1"/>
          <p:cNvSpPr txBox="1"/>
          <p:nvPr/>
        </p:nvSpPr>
        <p:spPr>
          <a:xfrm>
            <a:off x="567000" y="1316880"/>
            <a:ext cx="10515240" cy="450720"/>
          </a:xfrm>
          <a:prstGeom prst="rect">
            <a:avLst/>
          </a:prstGeom>
          <a:noFill/>
          <a:ln>
            <a:noFill/>
          </a:ln>
        </p:spPr>
        <p:txBody>
          <a:bodyPr/>
          <a:lstStyle/>
          <a:p>
            <a:pPr>
              <a:lnSpc>
                <a:spcPct val="90000"/>
              </a:lnSpc>
            </a:pPr>
            <a:r>
              <a:rPr lang="en-US" sz="3000" b="0" strike="noStrike" spc="-1">
                <a:solidFill>
                  <a:srgbClr val="005BBB"/>
                </a:solidFill>
                <a:latin typeface="Arial"/>
                <a:ea typeface="Georgia"/>
              </a:rPr>
              <a:t>AlexNet</a:t>
            </a:r>
            <a:endParaRPr lang="en-US" sz="3000" b="0" strike="noStrike" spc="-1">
              <a:solidFill>
                <a:srgbClr val="666666"/>
              </a:solidFill>
              <a:latin typeface="Arial"/>
            </a:endParaRPr>
          </a:p>
        </p:txBody>
      </p:sp>
      <p:pic>
        <p:nvPicPr>
          <p:cNvPr id="2" name="Picture 1">
            <a:extLst>
              <a:ext uri="{FF2B5EF4-FFF2-40B4-BE49-F238E27FC236}">
                <a16:creationId xmlns:a16="http://schemas.microsoft.com/office/drawing/2014/main" id="{EBF2966D-5AD5-4317-9A76-6B1D802A6B4A}"/>
              </a:ext>
            </a:extLst>
          </p:cNvPr>
          <p:cNvPicPr>
            <a:picLocks noChangeAspect="1"/>
          </p:cNvPicPr>
          <p:nvPr/>
        </p:nvPicPr>
        <p:blipFill>
          <a:blip r:embed="rId2"/>
          <a:stretch>
            <a:fillRect/>
          </a:stretch>
        </p:blipFill>
        <p:spPr>
          <a:xfrm>
            <a:off x="921228" y="2103120"/>
            <a:ext cx="4092135" cy="2359241"/>
          </a:xfrm>
          <a:prstGeom prst="rect">
            <a:avLst/>
          </a:prstGeom>
        </p:spPr>
      </p:pic>
      <p:pic>
        <p:nvPicPr>
          <p:cNvPr id="6" name="Image11">
            <a:extLst>
              <a:ext uri="{FF2B5EF4-FFF2-40B4-BE49-F238E27FC236}">
                <a16:creationId xmlns:a16="http://schemas.microsoft.com/office/drawing/2014/main" id="{A75F073A-34F8-47E9-AFBB-41941DAA14ED}"/>
              </a:ext>
            </a:extLst>
          </p:cNvPr>
          <p:cNvPicPr/>
          <p:nvPr/>
        </p:nvPicPr>
        <p:blipFill>
          <a:blip r:embed="rId3">
            <a:lum/>
            <a:alphaModFix/>
          </a:blip>
          <a:srcRect/>
          <a:stretch>
            <a:fillRect/>
          </a:stretch>
        </p:blipFill>
        <p:spPr>
          <a:xfrm>
            <a:off x="6096000" y="2103120"/>
            <a:ext cx="3572510" cy="2061210"/>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14">
            <a:extLst>
              <a:ext uri="{FF2B5EF4-FFF2-40B4-BE49-F238E27FC236}">
                <a16:creationId xmlns:a16="http://schemas.microsoft.com/office/drawing/2014/main" id="{1C3B8E6A-F37D-44C0-BEB2-0A2F2B8C03E6}"/>
              </a:ext>
            </a:extLst>
          </p:cNvPr>
          <p:cNvPicPr/>
          <p:nvPr/>
        </p:nvPicPr>
        <p:blipFill>
          <a:blip r:embed="rId2">
            <a:lum/>
            <a:alphaModFix/>
          </a:blip>
          <a:srcRect/>
          <a:stretch>
            <a:fillRect/>
          </a:stretch>
        </p:blipFill>
        <p:spPr>
          <a:xfrm>
            <a:off x="2929890" y="1012053"/>
            <a:ext cx="6089823" cy="5778001"/>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567000" y="1316880"/>
            <a:ext cx="10515240" cy="450720"/>
          </a:xfrm>
          <a:prstGeom prst="rect">
            <a:avLst/>
          </a:prstGeom>
          <a:noFill/>
          <a:ln>
            <a:noFill/>
          </a:ln>
        </p:spPr>
        <p:txBody>
          <a:bodyPr/>
          <a:lstStyle/>
          <a:p>
            <a:pPr>
              <a:lnSpc>
                <a:spcPct val="90000"/>
              </a:lnSpc>
            </a:pPr>
            <a:r>
              <a:rPr lang="en-US" sz="3000" b="0" strike="noStrike" spc="-1">
                <a:solidFill>
                  <a:srgbClr val="005BBB"/>
                </a:solidFill>
                <a:latin typeface="Arial"/>
                <a:ea typeface="Georgia"/>
              </a:rPr>
              <a:t>ResNet-34</a:t>
            </a:r>
            <a:endParaRPr lang="en-US" sz="3000" b="0" strike="noStrike" spc="-1">
              <a:solidFill>
                <a:srgbClr val="666666"/>
              </a:solidFill>
              <a:latin typeface="Arial"/>
            </a:endParaRPr>
          </a:p>
        </p:txBody>
      </p:sp>
      <p:pic>
        <p:nvPicPr>
          <p:cNvPr id="157" name="Picture 1"/>
          <p:cNvPicPr/>
          <p:nvPr/>
        </p:nvPicPr>
        <p:blipFill>
          <a:blip r:embed="rId2"/>
          <a:stretch/>
        </p:blipFill>
        <p:spPr>
          <a:xfrm>
            <a:off x="249480" y="1980720"/>
            <a:ext cx="5340600" cy="2469240"/>
          </a:xfrm>
          <a:prstGeom prst="rect">
            <a:avLst/>
          </a:prstGeom>
          <a:ln>
            <a:noFill/>
          </a:ln>
        </p:spPr>
      </p:pic>
      <p:pic>
        <p:nvPicPr>
          <p:cNvPr id="158" name="Picture 3"/>
          <p:cNvPicPr/>
          <p:nvPr/>
        </p:nvPicPr>
        <p:blipFill>
          <a:blip r:embed="rId3"/>
          <a:stretch/>
        </p:blipFill>
        <p:spPr>
          <a:xfrm>
            <a:off x="5824800" y="1899720"/>
            <a:ext cx="5790960" cy="28666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Picture 3"/>
          <p:cNvPicPr/>
          <p:nvPr/>
        </p:nvPicPr>
        <p:blipFill>
          <a:blip r:embed="rId2"/>
          <a:stretch/>
        </p:blipFill>
        <p:spPr>
          <a:xfrm>
            <a:off x="1907280" y="1054440"/>
            <a:ext cx="7454160" cy="58032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69520" y="2189160"/>
            <a:ext cx="6402600" cy="3790080"/>
          </a:xfrm>
          <a:prstGeom prst="rect">
            <a:avLst/>
          </a:prstGeom>
          <a:noFill/>
          <a:ln>
            <a:noFill/>
          </a:ln>
        </p:spPr>
        <p:txBody>
          <a:bodyPr/>
          <a:lstStyle/>
          <a:p>
            <a:pPr>
              <a:lnSpc>
                <a:spcPct val="100000"/>
              </a:lnSpc>
              <a:spcBef>
                <a:spcPts val="1001"/>
              </a:spcBef>
            </a:pPr>
            <a:r>
              <a:rPr lang="en-US" sz="1800" b="0" strike="noStrike" spc="-49">
                <a:solidFill>
                  <a:srgbClr val="666666"/>
                </a:solidFill>
                <a:latin typeface="Arial"/>
                <a:ea typeface="Arial"/>
              </a:rPr>
              <a:t>Epoch 100:</a:t>
            </a:r>
            <a:endParaRPr lang="en-US" sz="1800" b="0" strike="noStrike" spc="-1">
              <a:solidFill>
                <a:srgbClr val="666666"/>
              </a:solidFill>
              <a:latin typeface="Arial"/>
            </a:endParaRPr>
          </a:p>
          <a:p>
            <a:pPr>
              <a:lnSpc>
                <a:spcPct val="100000"/>
              </a:lnSpc>
              <a:spcBef>
                <a:spcPts val="1001"/>
              </a:spcBef>
            </a:pPr>
            <a:r>
              <a:rPr lang="en-US" sz="1800" b="0" strike="noStrike" spc="-49">
                <a:solidFill>
                  <a:srgbClr val="666666"/>
                </a:solidFill>
                <a:latin typeface="Arial"/>
                <a:ea typeface="Arial"/>
              </a:rPr>
              <a:t>loss: 5.3707e-04 </a:t>
            </a:r>
            <a:endParaRPr lang="en-US" sz="1800" b="0" strike="noStrike" spc="-1">
              <a:solidFill>
                <a:srgbClr val="666666"/>
              </a:solidFill>
              <a:latin typeface="Arial"/>
            </a:endParaRPr>
          </a:p>
          <a:p>
            <a:pPr>
              <a:lnSpc>
                <a:spcPct val="100000"/>
              </a:lnSpc>
              <a:spcBef>
                <a:spcPts val="1001"/>
              </a:spcBef>
            </a:pPr>
            <a:r>
              <a:rPr lang="en-US" sz="1800" b="0" strike="noStrike" spc="-49">
                <a:solidFill>
                  <a:srgbClr val="666666"/>
                </a:solidFill>
                <a:latin typeface="Arial"/>
                <a:ea typeface="Arial"/>
              </a:rPr>
              <a:t>accuracy: 1.0000 </a:t>
            </a:r>
            <a:endParaRPr lang="en-US" sz="1800" b="0" strike="noStrike" spc="-1">
              <a:solidFill>
                <a:srgbClr val="666666"/>
              </a:solidFill>
              <a:latin typeface="Arial"/>
            </a:endParaRPr>
          </a:p>
          <a:p>
            <a:pPr>
              <a:lnSpc>
                <a:spcPct val="100000"/>
              </a:lnSpc>
              <a:spcBef>
                <a:spcPts val="1001"/>
              </a:spcBef>
            </a:pPr>
            <a:r>
              <a:rPr lang="en-US" sz="1800" b="0" strike="noStrike" spc="-49">
                <a:solidFill>
                  <a:srgbClr val="666666"/>
                </a:solidFill>
                <a:latin typeface="Arial"/>
                <a:ea typeface="Arial"/>
              </a:rPr>
              <a:t>Validation loss: 2.4976</a:t>
            </a:r>
            <a:endParaRPr lang="en-US" sz="1800" b="0" strike="noStrike" spc="-1">
              <a:solidFill>
                <a:srgbClr val="666666"/>
              </a:solidFill>
              <a:latin typeface="Arial"/>
            </a:endParaRPr>
          </a:p>
          <a:p>
            <a:pPr>
              <a:lnSpc>
                <a:spcPct val="100000"/>
              </a:lnSpc>
              <a:spcBef>
                <a:spcPts val="1001"/>
              </a:spcBef>
            </a:pPr>
            <a:r>
              <a:rPr lang="en-US" sz="1800" b="0" strike="noStrike" spc="-49">
                <a:solidFill>
                  <a:srgbClr val="666666"/>
                </a:solidFill>
                <a:latin typeface="Arial"/>
                <a:ea typeface="Arial"/>
              </a:rPr>
              <a:t>Validation accuracy: 0.6288</a:t>
            </a:r>
            <a:endParaRPr lang="en-US" sz="1800" b="0" strike="noStrike" spc="-1">
              <a:solidFill>
                <a:srgbClr val="666666"/>
              </a:solidFill>
              <a:latin typeface="Arial"/>
            </a:endParaRPr>
          </a:p>
        </p:txBody>
      </p:sp>
      <p:sp>
        <p:nvSpPr>
          <p:cNvPr id="161" name="TextShape 2"/>
          <p:cNvSpPr txBox="1"/>
          <p:nvPr/>
        </p:nvSpPr>
        <p:spPr>
          <a:xfrm>
            <a:off x="567000" y="1316880"/>
            <a:ext cx="10515240" cy="867960"/>
          </a:xfrm>
          <a:prstGeom prst="rect">
            <a:avLst/>
          </a:prstGeom>
          <a:noFill/>
          <a:ln>
            <a:noFill/>
          </a:ln>
        </p:spPr>
        <p:txBody>
          <a:bodyPr/>
          <a:lstStyle/>
          <a:p>
            <a:pPr>
              <a:lnSpc>
                <a:spcPct val="90000"/>
              </a:lnSpc>
            </a:pPr>
            <a:r>
              <a:rPr lang="en-US" sz="3000" b="0" strike="noStrike" spc="-1">
                <a:solidFill>
                  <a:srgbClr val="005BBB"/>
                </a:solidFill>
                <a:latin typeface="Arial"/>
                <a:ea typeface="Georgia"/>
              </a:rPr>
              <a:t>ResNet 50</a:t>
            </a:r>
            <a:endParaRPr lang="en-US" sz="3000" b="0" strike="noStrike" spc="-1">
              <a:solidFill>
                <a:srgbClr val="666666"/>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extShape 1"/>
          <p:cNvSpPr txBox="1"/>
          <p:nvPr/>
        </p:nvSpPr>
        <p:spPr>
          <a:xfrm>
            <a:off x="569520" y="2189160"/>
            <a:ext cx="7578720" cy="3790080"/>
          </a:xfrm>
          <a:prstGeom prst="rect">
            <a:avLst/>
          </a:prstGeom>
          <a:noFill/>
          <a:ln>
            <a:noFill/>
          </a:ln>
        </p:spPr>
        <p:txBody>
          <a:bodyPr/>
          <a:lstStyle/>
          <a:p>
            <a:pPr marL="343080" indent="-342720">
              <a:lnSpc>
                <a:spcPct val="100000"/>
              </a:lnSpc>
              <a:spcBef>
                <a:spcPts val="1001"/>
              </a:spcBef>
              <a:buClr>
                <a:srgbClr val="005BBB"/>
              </a:buClr>
              <a:buFont typeface="Wingdings" charset="2"/>
              <a:buChar char=""/>
            </a:pPr>
            <a:r>
              <a:rPr lang="en-US" sz="2400" b="0" strike="noStrike" spc="-49">
                <a:solidFill>
                  <a:srgbClr val="666666"/>
                </a:solidFill>
                <a:latin typeface="Calibri"/>
                <a:ea typeface="Arial"/>
              </a:rPr>
              <a:t>As we observed the 34 layer ResNet performs better than AlexNet.</a:t>
            </a:r>
            <a:endParaRPr lang="en-US" sz="2400" b="0" strike="noStrike" spc="-1">
              <a:solidFill>
                <a:srgbClr val="666666"/>
              </a:solidFill>
              <a:latin typeface="Arial"/>
            </a:endParaRPr>
          </a:p>
          <a:p>
            <a:pPr marL="343080" indent="-342720">
              <a:lnSpc>
                <a:spcPct val="100000"/>
              </a:lnSpc>
              <a:spcBef>
                <a:spcPts val="1001"/>
              </a:spcBef>
              <a:buClr>
                <a:srgbClr val="005BBB"/>
              </a:buClr>
              <a:buFont typeface="Wingdings" charset="2"/>
              <a:buChar char=""/>
            </a:pPr>
            <a:r>
              <a:rPr lang="en-US" sz="2400" b="0" strike="noStrike" spc="-49">
                <a:solidFill>
                  <a:srgbClr val="666666"/>
                </a:solidFill>
                <a:latin typeface="Calibri"/>
                <a:ea typeface="Arial"/>
              </a:rPr>
              <a:t>50 layer ResNet overfits and performs worse than the 34 layer Resnet. We believe if we are able to get more images per class the performance may improve.</a:t>
            </a:r>
            <a:endParaRPr lang="en-US" sz="2400" b="0" strike="noStrike" spc="-1">
              <a:solidFill>
                <a:srgbClr val="666666"/>
              </a:solidFill>
              <a:latin typeface="Arial"/>
            </a:endParaRPr>
          </a:p>
          <a:p>
            <a:pPr marL="343080" indent="-342720">
              <a:lnSpc>
                <a:spcPct val="100000"/>
              </a:lnSpc>
              <a:spcBef>
                <a:spcPts val="1001"/>
              </a:spcBef>
              <a:buClr>
                <a:srgbClr val="005BBB"/>
              </a:buClr>
              <a:buFont typeface="Wingdings" charset="2"/>
              <a:buChar char=""/>
            </a:pPr>
            <a:r>
              <a:rPr lang="en-US" sz="2400" b="0" strike="noStrike" spc="-49">
                <a:solidFill>
                  <a:srgbClr val="666666"/>
                </a:solidFill>
                <a:latin typeface="Calibri"/>
                <a:ea typeface="Arial"/>
              </a:rPr>
              <a:t>Deep CNN models take a huge time to train.</a:t>
            </a:r>
            <a:endParaRPr lang="en-US" sz="2400" b="0" strike="noStrike" spc="-1">
              <a:solidFill>
                <a:srgbClr val="666666"/>
              </a:solidFill>
              <a:latin typeface="Arial"/>
            </a:endParaRPr>
          </a:p>
          <a:p>
            <a:pPr marL="343080" indent="-342720">
              <a:lnSpc>
                <a:spcPct val="100000"/>
              </a:lnSpc>
              <a:spcBef>
                <a:spcPts val="1001"/>
              </a:spcBef>
              <a:buClr>
                <a:srgbClr val="005BBB"/>
              </a:buClr>
              <a:buFont typeface="Wingdings" charset="2"/>
              <a:buChar char=""/>
            </a:pPr>
            <a:r>
              <a:rPr lang="en-US" sz="2400" b="0" strike="noStrike" spc="-49">
                <a:solidFill>
                  <a:srgbClr val="666666"/>
                </a:solidFill>
                <a:latin typeface="Calibri"/>
                <a:ea typeface="Arial"/>
              </a:rPr>
              <a:t>We can now focus on building efficient networks that can un on mobile devices.</a:t>
            </a:r>
            <a:endParaRPr lang="en-US" sz="2400" b="0" strike="noStrike" spc="-1">
              <a:solidFill>
                <a:srgbClr val="666666"/>
              </a:solidFill>
              <a:latin typeface="Arial"/>
            </a:endParaRPr>
          </a:p>
          <a:p>
            <a:pPr>
              <a:lnSpc>
                <a:spcPct val="100000"/>
              </a:lnSpc>
              <a:spcBef>
                <a:spcPts val="1001"/>
              </a:spcBef>
            </a:pPr>
            <a:endParaRPr lang="en-US" sz="2400" b="0" strike="noStrike" spc="-1">
              <a:solidFill>
                <a:srgbClr val="666666"/>
              </a:solidFill>
              <a:latin typeface="Arial"/>
            </a:endParaRPr>
          </a:p>
        </p:txBody>
      </p:sp>
      <p:sp>
        <p:nvSpPr>
          <p:cNvPr id="163" name="TextShape 2"/>
          <p:cNvSpPr txBox="1"/>
          <p:nvPr/>
        </p:nvSpPr>
        <p:spPr>
          <a:xfrm>
            <a:off x="567000" y="1316880"/>
            <a:ext cx="10515240" cy="534960"/>
          </a:xfrm>
          <a:prstGeom prst="rect">
            <a:avLst/>
          </a:prstGeom>
          <a:noFill/>
          <a:ln>
            <a:noFill/>
          </a:ln>
        </p:spPr>
        <p:txBody>
          <a:bodyPr/>
          <a:lstStyle/>
          <a:p>
            <a:pPr>
              <a:lnSpc>
                <a:spcPct val="90000"/>
              </a:lnSpc>
            </a:pPr>
            <a:r>
              <a:rPr lang="en-US" sz="3000" b="0" strike="noStrike" spc="-1">
                <a:solidFill>
                  <a:srgbClr val="005BBB"/>
                </a:solidFill>
                <a:latin typeface="Arial"/>
                <a:ea typeface="Georgia"/>
              </a:rPr>
              <a:t>Summary</a:t>
            </a:r>
            <a:endParaRPr lang="en-US" sz="3000" b="0" strike="noStrike" spc="-1">
              <a:solidFill>
                <a:srgbClr val="666666"/>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71720" y="1440720"/>
            <a:ext cx="6911280" cy="2387160"/>
          </a:xfrm>
          <a:prstGeom prst="rect">
            <a:avLst/>
          </a:prstGeom>
          <a:noFill/>
          <a:ln>
            <a:noFill/>
          </a:ln>
        </p:spPr>
        <p:txBody>
          <a:bodyPr lIns="0" anchor="b"/>
          <a:lstStyle/>
          <a:p>
            <a:pPr>
              <a:lnSpc>
                <a:spcPts val="5800"/>
              </a:lnSpc>
            </a:pPr>
            <a:r>
              <a:rPr lang="en-US" sz="4000" b="1" strike="noStrike" cap="all" spc="-1">
                <a:solidFill>
                  <a:srgbClr val="FFFFFF"/>
                </a:solidFill>
                <a:latin typeface="Arial"/>
                <a:ea typeface="Arial"/>
              </a:rPr>
              <a:t>Thank You</a:t>
            </a:r>
            <a:br/>
            <a:r>
              <a:rPr lang="en-US" sz="3200" b="1" strike="noStrike" cap="all" spc="-1">
                <a:solidFill>
                  <a:srgbClr val="FFFFFF"/>
                </a:solidFill>
                <a:latin typeface="Arial"/>
                <a:ea typeface="Arial"/>
              </a:rPr>
              <a:t>Any questions?</a:t>
            </a:r>
            <a:endParaRPr lang="en-US" sz="3200" b="0" strike="noStrike" spc="-1">
              <a:solidFill>
                <a:srgbClr val="666666"/>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569520" y="2189160"/>
            <a:ext cx="6402600" cy="3790080"/>
          </a:xfrm>
          <a:prstGeom prst="rect">
            <a:avLst/>
          </a:prstGeom>
          <a:noFill/>
          <a:ln>
            <a:noFill/>
          </a:ln>
        </p:spPr>
        <p:txBody>
          <a:bodyPr/>
          <a:lstStyle/>
          <a:p>
            <a:pPr>
              <a:lnSpc>
                <a:spcPct val="100000"/>
              </a:lnSpc>
              <a:spcBef>
                <a:spcPts val="1001"/>
              </a:spcBef>
            </a:pPr>
            <a:r>
              <a:rPr lang="en-US" sz="1800" b="0" strike="noStrike" spc="-49">
                <a:solidFill>
                  <a:srgbClr val="666666"/>
                </a:solidFill>
                <a:latin typeface="Arial"/>
                <a:ea typeface="Arial"/>
              </a:rPr>
              <a:t>Our aim is to build a state of the art ResNet model and compare the results with older models such as AlexNet. The aim is to understand how the different architectures affect the performance parameters such as training time, classification accuracy etc. </a:t>
            </a:r>
            <a:endParaRPr lang="en-US" sz="1800" b="0" strike="noStrike" spc="-1">
              <a:solidFill>
                <a:srgbClr val="666666"/>
              </a:solidFill>
              <a:latin typeface="Arial"/>
            </a:endParaRPr>
          </a:p>
        </p:txBody>
      </p:sp>
      <p:sp>
        <p:nvSpPr>
          <p:cNvPr id="139" name="TextShape 2"/>
          <p:cNvSpPr txBox="1"/>
          <p:nvPr/>
        </p:nvSpPr>
        <p:spPr>
          <a:xfrm>
            <a:off x="567000" y="1316880"/>
            <a:ext cx="10515240" cy="867960"/>
          </a:xfrm>
          <a:prstGeom prst="rect">
            <a:avLst/>
          </a:prstGeom>
          <a:noFill/>
          <a:ln>
            <a:noFill/>
          </a:ln>
        </p:spPr>
        <p:txBody>
          <a:bodyPr/>
          <a:lstStyle/>
          <a:p>
            <a:pPr>
              <a:lnSpc>
                <a:spcPct val="90000"/>
              </a:lnSpc>
            </a:pPr>
            <a:r>
              <a:rPr lang="en-US" sz="3000" b="0" strike="noStrike" spc="-1">
                <a:solidFill>
                  <a:srgbClr val="005BBB"/>
                </a:solidFill>
                <a:latin typeface="Arial"/>
                <a:ea typeface="Georgia"/>
              </a:rPr>
              <a:t>Project Description:</a:t>
            </a:r>
            <a:endParaRPr lang="en-US" sz="3000" b="0" strike="noStrike" spc="-1">
              <a:solidFill>
                <a:srgbClr val="666666"/>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1"/>
          <p:cNvSpPr txBox="1"/>
          <p:nvPr/>
        </p:nvSpPr>
        <p:spPr>
          <a:xfrm>
            <a:off x="171720" y="1440720"/>
            <a:ext cx="6911280" cy="2387160"/>
          </a:xfrm>
          <a:prstGeom prst="rect">
            <a:avLst/>
          </a:prstGeom>
          <a:noFill/>
          <a:ln>
            <a:noFill/>
          </a:ln>
        </p:spPr>
        <p:txBody>
          <a:bodyPr lIns="0" anchor="b"/>
          <a:lstStyle/>
          <a:p>
            <a:pPr>
              <a:lnSpc>
                <a:spcPts val="5800"/>
              </a:lnSpc>
            </a:pPr>
            <a:r>
              <a:rPr lang="en-US" sz="4000" b="1" strike="noStrike" cap="all" spc="-1">
                <a:solidFill>
                  <a:srgbClr val="FFFFFF"/>
                </a:solidFill>
                <a:latin typeface="Arial"/>
                <a:ea typeface="Arial"/>
              </a:rPr>
              <a:t>Imagenet Dataset</a:t>
            </a:r>
            <a:endParaRPr lang="en-US" sz="4000" b="0" strike="noStrike" spc="-1">
              <a:solidFill>
                <a:srgbClr val="666666"/>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457200" y="1463040"/>
            <a:ext cx="7578720" cy="3790080"/>
          </a:xfrm>
          <a:prstGeom prst="rect">
            <a:avLst/>
          </a:prstGeom>
          <a:noFill/>
          <a:ln>
            <a:noFill/>
          </a:ln>
        </p:spPr>
        <p:txBody>
          <a:bodyPr/>
          <a:lstStyle/>
          <a:p>
            <a:pPr marL="343080" indent="-342720">
              <a:lnSpc>
                <a:spcPct val="100000"/>
              </a:lnSpc>
              <a:spcBef>
                <a:spcPts val="1001"/>
              </a:spcBef>
              <a:buClr>
                <a:srgbClr val="005BBB"/>
              </a:buClr>
              <a:buFont typeface="Wingdings" charset="2"/>
              <a:buChar char=""/>
            </a:pPr>
            <a:r>
              <a:rPr lang="en-US" sz="2000" b="1" strike="noStrike" spc="-49">
                <a:solidFill>
                  <a:srgbClr val="7B7B7B"/>
                </a:solidFill>
                <a:latin typeface="Arial"/>
                <a:ea typeface="Arial"/>
              </a:rPr>
              <a:t>ImageNet</a:t>
            </a:r>
            <a:r>
              <a:rPr lang="en-US" sz="2000" b="0" strike="noStrike" spc="-49">
                <a:solidFill>
                  <a:srgbClr val="7B7B7B"/>
                </a:solidFill>
                <a:latin typeface="Arial"/>
                <a:ea typeface="Arial"/>
              </a:rPr>
              <a:t> is an image database organized according to the </a:t>
            </a:r>
            <a:r>
              <a:rPr lang="en-US" sz="2000" b="0" strike="noStrike" spc="-49">
                <a:solidFill>
                  <a:srgbClr val="186BB7"/>
                </a:solidFill>
                <a:latin typeface="Arial"/>
                <a:ea typeface="Arial"/>
                <a:hlinkClick r:id="rId2"/>
              </a:rPr>
              <a:t>WordNet</a:t>
            </a:r>
            <a:r>
              <a:rPr lang="en-US" sz="2000" b="0" strike="noStrike" spc="-49">
                <a:solidFill>
                  <a:srgbClr val="7B7B7B"/>
                </a:solidFill>
                <a:latin typeface="Arial"/>
                <a:ea typeface="Arial"/>
              </a:rPr>
              <a:t> hierarchy (currently only the nouns), in which each node of the hierarchy is depicted by hundreds and thousands of images.</a:t>
            </a:r>
            <a:endParaRPr lang="en-US" sz="2000" b="0" strike="noStrike" spc="-1">
              <a:solidFill>
                <a:srgbClr val="666666"/>
              </a:solidFill>
              <a:latin typeface="Arial"/>
            </a:endParaRPr>
          </a:p>
          <a:p>
            <a:pPr>
              <a:lnSpc>
                <a:spcPct val="100000"/>
              </a:lnSpc>
              <a:spcBef>
                <a:spcPts val="1001"/>
              </a:spcBef>
            </a:pPr>
            <a:endParaRPr lang="en-US" sz="2000" b="0" strike="noStrike" spc="-1">
              <a:solidFill>
                <a:srgbClr val="666666"/>
              </a:solidFill>
              <a:latin typeface="Arial"/>
            </a:endParaRPr>
          </a:p>
          <a:p>
            <a:pPr marL="343080" indent="-342720">
              <a:lnSpc>
                <a:spcPct val="100000"/>
              </a:lnSpc>
              <a:spcBef>
                <a:spcPts val="1001"/>
              </a:spcBef>
              <a:buClr>
                <a:srgbClr val="005BBB"/>
              </a:buClr>
              <a:buFont typeface="Wingdings" charset="2"/>
              <a:buChar char=""/>
            </a:pPr>
            <a:r>
              <a:rPr lang="en-US" sz="2000" b="0" strike="noStrike" spc="-49">
                <a:solidFill>
                  <a:srgbClr val="7B7B7B"/>
                </a:solidFill>
                <a:latin typeface="Arial"/>
                <a:ea typeface="Arial"/>
              </a:rPr>
              <a:t>It contains an average of 500 images per class.</a:t>
            </a:r>
            <a:endParaRPr lang="en-US" sz="2000" b="0" strike="noStrike" spc="-1">
              <a:solidFill>
                <a:srgbClr val="666666"/>
              </a:solidFill>
              <a:latin typeface="Arial"/>
            </a:endParaRPr>
          </a:p>
          <a:p>
            <a:pPr>
              <a:lnSpc>
                <a:spcPct val="100000"/>
              </a:lnSpc>
              <a:spcBef>
                <a:spcPts val="1001"/>
              </a:spcBef>
            </a:pPr>
            <a:endParaRPr lang="en-US" sz="2000" b="0" strike="noStrike" spc="-1">
              <a:solidFill>
                <a:srgbClr val="666666"/>
              </a:solidFill>
              <a:latin typeface="Arial"/>
            </a:endParaRPr>
          </a:p>
          <a:p>
            <a:pPr marL="343080" indent="-342720">
              <a:lnSpc>
                <a:spcPct val="100000"/>
              </a:lnSpc>
              <a:spcBef>
                <a:spcPts val="1001"/>
              </a:spcBef>
              <a:buClr>
                <a:srgbClr val="005BBB"/>
              </a:buClr>
              <a:buFont typeface="Wingdings" charset="2"/>
              <a:buChar char=""/>
            </a:pPr>
            <a:r>
              <a:rPr lang="en-US" sz="2000" b="0" strike="noStrike" spc="-49">
                <a:solidFill>
                  <a:srgbClr val="7B7B7B"/>
                </a:solidFill>
                <a:latin typeface="Arial"/>
                <a:ea typeface="Arial"/>
              </a:rPr>
              <a:t>ImageNet is an useful resource for researches, educators, and students.</a:t>
            </a:r>
            <a:endParaRPr lang="en-US" sz="2000" b="0" strike="noStrike" spc="-1">
              <a:solidFill>
                <a:srgbClr val="666666"/>
              </a:solidFill>
              <a:latin typeface="Arial"/>
            </a:endParaRPr>
          </a:p>
          <a:p>
            <a:pPr>
              <a:lnSpc>
                <a:spcPct val="100000"/>
              </a:lnSpc>
              <a:spcBef>
                <a:spcPts val="1001"/>
              </a:spcBef>
            </a:pPr>
            <a:endParaRPr lang="en-US" sz="2000" b="0" strike="noStrike" spc="-1">
              <a:solidFill>
                <a:srgbClr val="666666"/>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Shape 1"/>
          <p:cNvSpPr txBox="1"/>
          <p:nvPr/>
        </p:nvSpPr>
        <p:spPr>
          <a:xfrm>
            <a:off x="171720" y="1440720"/>
            <a:ext cx="6911280" cy="2387160"/>
          </a:xfrm>
          <a:prstGeom prst="rect">
            <a:avLst/>
          </a:prstGeom>
          <a:noFill/>
          <a:ln>
            <a:noFill/>
          </a:ln>
        </p:spPr>
        <p:txBody>
          <a:bodyPr lIns="0" anchor="b"/>
          <a:lstStyle/>
          <a:p>
            <a:pPr>
              <a:lnSpc>
                <a:spcPts val="5800"/>
              </a:lnSpc>
            </a:pPr>
            <a:r>
              <a:rPr lang="en-US" sz="4000" b="1" strike="noStrike" cap="all" spc="-1">
                <a:solidFill>
                  <a:srgbClr val="FFFFFF"/>
                </a:solidFill>
                <a:latin typeface="Arial"/>
                <a:ea typeface="Arial"/>
              </a:rPr>
              <a:t>AlexNet</a:t>
            </a:r>
            <a:endParaRPr lang="en-US" sz="4000" b="0" strike="noStrike" spc="-1">
              <a:solidFill>
                <a:srgbClr val="666666"/>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Shape 1"/>
          <p:cNvSpPr txBox="1"/>
          <p:nvPr/>
        </p:nvSpPr>
        <p:spPr>
          <a:xfrm>
            <a:off x="517680" y="1533600"/>
            <a:ext cx="8603640" cy="3790080"/>
          </a:xfrm>
          <a:prstGeom prst="rect">
            <a:avLst/>
          </a:prstGeom>
          <a:noFill/>
          <a:ln>
            <a:noFill/>
          </a:ln>
        </p:spPr>
        <p:txBody>
          <a:bodyPr/>
          <a:lstStyle/>
          <a:p>
            <a:pPr marL="343080" indent="-342720">
              <a:lnSpc>
                <a:spcPct val="100000"/>
              </a:lnSpc>
              <a:spcBef>
                <a:spcPts val="1001"/>
              </a:spcBef>
              <a:buClr>
                <a:srgbClr val="005BBB"/>
              </a:buClr>
              <a:buFont typeface="Wingdings" charset="2"/>
              <a:buChar char=""/>
            </a:pPr>
            <a:r>
              <a:rPr lang="en-US" sz="2000" b="1" strike="noStrike" spc="-49">
                <a:solidFill>
                  <a:srgbClr val="7B7B7B"/>
                </a:solidFill>
                <a:latin typeface="Arial"/>
                <a:ea typeface="Arial"/>
              </a:rPr>
              <a:t>AlexNet </a:t>
            </a:r>
            <a:r>
              <a:rPr lang="en-US" sz="2000" b="0" strike="noStrike" spc="-49">
                <a:solidFill>
                  <a:srgbClr val="7B7B7B"/>
                </a:solidFill>
                <a:latin typeface="Arial"/>
                <a:ea typeface="Arial"/>
              </a:rPr>
              <a:t>was introduced in the year 2012 by Alex et al.</a:t>
            </a:r>
            <a:endParaRPr lang="en-US" sz="2000" b="0" strike="noStrike" spc="-1">
              <a:solidFill>
                <a:srgbClr val="666666"/>
              </a:solidFill>
              <a:latin typeface="Arial"/>
            </a:endParaRPr>
          </a:p>
          <a:p>
            <a:pPr marL="343080" indent="-342720">
              <a:lnSpc>
                <a:spcPct val="100000"/>
              </a:lnSpc>
              <a:spcBef>
                <a:spcPts val="1001"/>
              </a:spcBef>
              <a:buClr>
                <a:srgbClr val="005BBB"/>
              </a:buClr>
              <a:buFont typeface="Wingdings" charset="2"/>
              <a:buChar char=""/>
            </a:pPr>
            <a:r>
              <a:rPr lang="en-US" sz="2000" b="0" strike="noStrike" spc="-49">
                <a:solidFill>
                  <a:srgbClr val="7B7B7B"/>
                </a:solidFill>
                <a:latin typeface="Arial"/>
                <a:ea typeface="Arial"/>
              </a:rPr>
              <a:t>It had 5 convolutional layers, 2 fully connected layers and an output layer.</a:t>
            </a:r>
            <a:endParaRPr lang="en-US" sz="2000" b="0" strike="noStrike" spc="-1">
              <a:solidFill>
                <a:srgbClr val="666666"/>
              </a:solidFill>
              <a:latin typeface="Arial"/>
            </a:endParaRPr>
          </a:p>
          <a:p>
            <a:pPr marL="343080" indent="-342720">
              <a:lnSpc>
                <a:spcPct val="100000"/>
              </a:lnSpc>
              <a:spcBef>
                <a:spcPts val="1001"/>
              </a:spcBef>
              <a:buClr>
                <a:srgbClr val="005BBB"/>
              </a:buClr>
              <a:buFont typeface="Wingdings" charset="2"/>
              <a:buChar char=""/>
            </a:pPr>
            <a:r>
              <a:rPr lang="en-US" sz="2000" b="0" strike="noStrike" spc="-49">
                <a:solidFill>
                  <a:srgbClr val="7B7B7B"/>
                </a:solidFill>
                <a:latin typeface="Arial"/>
                <a:ea typeface="Arial"/>
              </a:rPr>
              <a:t>It used ReLU activation function.</a:t>
            </a:r>
            <a:endParaRPr lang="en-US" sz="2000" b="0" strike="noStrike" spc="-1">
              <a:solidFill>
                <a:srgbClr val="666666"/>
              </a:solidFill>
              <a:latin typeface="Arial"/>
            </a:endParaRPr>
          </a:p>
          <a:p>
            <a:pPr marL="343080" indent="-342720">
              <a:lnSpc>
                <a:spcPct val="100000"/>
              </a:lnSpc>
              <a:spcBef>
                <a:spcPts val="1001"/>
              </a:spcBef>
              <a:buClr>
                <a:srgbClr val="005BBB"/>
              </a:buClr>
              <a:buFont typeface="Wingdings" charset="2"/>
              <a:buChar char=""/>
            </a:pPr>
            <a:r>
              <a:rPr lang="en-US" sz="2000" b="0" strike="noStrike" spc="-49">
                <a:solidFill>
                  <a:srgbClr val="7B7B7B"/>
                </a:solidFill>
                <a:latin typeface="Arial"/>
                <a:ea typeface="Arial"/>
              </a:rPr>
              <a:t>It used batch normalization layer which isn’t common anymore.</a:t>
            </a:r>
            <a:endParaRPr lang="en-US" sz="2000" b="0" strike="noStrike" spc="-1">
              <a:solidFill>
                <a:srgbClr val="666666"/>
              </a:solidFill>
              <a:latin typeface="Arial"/>
            </a:endParaRPr>
          </a:p>
          <a:p>
            <a:pPr marL="343080" indent="-342720">
              <a:lnSpc>
                <a:spcPct val="100000"/>
              </a:lnSpc>
              <a:spcBef>
                <a:spcPts val="1001"/>
              </a:spcBef>
              <a:buClr>
                <a:srgbClr val="005BBB"/>
              </a:buClr>
              <a:buFont typeface="Wingdings" charset="2"/>
              <a:buChar char=""/>
            </a:pPr>
            <a:r>
              <a:rPr lang="en-US" sz="2000" b="0" strike="noStrike" spc="-49">
                <a:solidFill>
                  <a:srgbClr val="7B7B7B"/>
                </a:solidFill>
                <a:latin typeface="Arial"/>
                <a:ea typeface="Arial"/>
              </a:rPr>
              <a:t>The total number of parameters in AlexNet are around 30 million.</a:t>
            </a:r>
            <a:endParaRPr lang="en-US" sz="2000" b="0" strike="noStrike" spc="-1">
              <a:solidFill>
                <a:srgbClr val="666666"/>
              </a:solidFill>
              <a:latin typeface="Arial"/>
            </a:endParaRPr>
          </a:p>
          <a:p>
            <a:pPr>
              <a:lnSpc>
                <a:spcPct val="100000"/>
              </a:lnSpc>
              <a:spcBef>
                <a:spcPts val="1001"/>
              </a:spcBef>
            </a:pPr>
            <a:endParaRPr lang="en-US" sz="2000" b="0" strike="noStrike" spc="-1">
              <a:solidFill>
                <a:srgbClr val="666666"/>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Shape 1"/>
          <p:cNvSpPr txBox="1"/>
          <p:nvPr/>
        </p:nvSpPr>
        <p:spPr>
          <a:xfrm>
            <a:off x="171720" y="1440720"/>
            <a:ext cx="6911280" cy="2387160"/>
          </a:xfrm>
          <a:prstGeom prst="rect">
            <a:avLst/>
          </a:prstGeom>
          <a:noFill/>
          <a:ln>
            <a:noFill/>
          </a:ln>
        </p:spPr>
        <p:txBody>
          <a:bodyPr lIns="0" anchor="b"/>
          <a:lstStyle/>
          <a:p>
            <a:pPr>
              <a:lnSpc>
                <a:spcPts val="5800"/>
              </a:lnSpc>
            </a:pPr>
            <a:r>
              <a:rPr lang="en-US" sz="4000" b="1" strike="noStrike" cap="all" spc="-1">
                <a:solidFill>
                  <a:srgbClr val="FFFFFF"/>
                </a:solidFill>
                <a:latin typeface="Arial"/>
                <a:ea typeface="Arial"/>
              </a:rPr>
              <a:t>RESNET</a:t>
            </a:r>
            <a:endParaRPr lang="en-US" sz="4000" b="0" strike="noStrike" spc="-1">
              <a:solidFill>
                <a:srgbClr val="666666"/>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517680" y="1533600"/>
            <a:ext cx="7578720" cy="3790080"/>
          </a:xfrm>
          <a:prstGeom prst="rect">
            <a:avLst/>
          </a:prstGeom>
          <a:noFill/>
          <a:ln>
            <a:noFill/>
          </a:ln>
        </p:spPr>
        <p:txBody>
          <a:bodyPr/>
          <a:lstStyle/>
          <a:p>
            <a:pPr marL="343080" indent="-342720">
              <a:lnSpc>
                <a:spcPct val="100000"/>
              </a:lnSpc>
              <a:spcBef>
                <a:spcPts val="1001"/>
              </a:spcBef>
              <a:buClr>
                <a:srgbClr val="005BBB"/>
              </a:buClr>
              <a:buFont typeface="Wingdings" charset="2"/>
              <a:buChar char=""/>
            </a:pPr>
            <a:r>
              <a:rPr lang="en-US" sz="2000" b="1" strike="noStrike" spc="-49">
                <a:solidFill>
                  <a:srgbClr val="7B7B7B"/>
                </a:solidFill>
                <a:latin typeface="Arial"/>
                <a:ea typeface="Arial"/>
              </a:rPr>
              <a:t>ResNet </a:t>
            </a:r>
            <a:r>
              <a:rPr lang="en-US" sz="2000" b="0" strike="noStrike" spc="-49">
                <a:solidFill>
                  <a:srgbClr val="7B7B7B"/>
                </a:solidFill>
                <a:latin typeface="Arial"/>
                <a:ea typeface="Arial"/>
              </a:rPr>
              <a:t>was introduced in the year 2015 by He et al.</a:t>
            </a:r>
            <a:endParaRPr lang="en-US" sz="2000" b="0" strike="noStrike" spc="-1">
              <a:solidFill>
                <a:srgbClr val="666666"/>
              </a:solidFill>
              <a:latin typeface="Arial"/>
            </a:endParaRPr>
          </a:p>
          <a:p>
            <a:pPr marL="343080" indent="-342720">
              <a:lnSpc>
                <a:spcPct val="100000"/>
              </a:lnSpc>
              <a:spcBef>
                <a:spcPts val="1001"/>
              </a:spcBef>
              <a:buClr>
                <a:srgbClr val="005BBB"/>
              </a:buClr>
              <a:buFont typeface="Wingdings" charset="2"/>
              <a:buChar char=""/>
            </a:pPr>
            <a:r>
              <a:rPr lang="en-US" sz="2000" b="0" strike="noStrike" spc="-49">
                <a:solidFill>
                  <a:srgbClr val="7B7B7B"/>
                </a:solidFill>
                <a:latin typeface="Arial"/>
                <a:ea typeface="Arial"/>
              </a:rPr>
              <a:t>They came up with a simple yet innovative idea of using residual blocks to overcome the vanishing gradient problem.</a:t>
            </a:r>
            <a:endParaRPr lang="en-US" sz="2000" b="0" strike="noStrike" spc="-1">
              <a:solidFill>
                <a:srgbClr val="666666"/>
              </a:solidFill>
              <a:latin typeface="Arial"/>
            </a:endParaRPr>
          </a:p>
          <a:p>
            <a:pPr marL="343080" indent="-342720">
              <a:lnSpc>
                <a:spcPct val="100000"/>
              </a:lnSpc>
              <a:spcBef>
                <a:spcPts val="1001"/>
              </a:spcBef>
              <a:buClr>
                <a:srgbClr val="005BBB"/>
              </a:buClr>
              <a:buFont typeface="Wingdings" charset="2"/>
              <a:buChar char=""/>
            </a:pPr>
            <a:r>
              <a:rPr lang="en-US" sz="2000" b="0" strike="noStrike" spc="-49">
                <a:solidFill>
                  <a:srgbClr val="7B7B7B"/>
                </a:solidFill>
                <a:latin typeface="Arial"/>
                <a:ea typeface="Arial"/>
              </a:rPr>
              <a:t>In residual block, we add a shortcut from input to the output of the block.</a:t>
            </a:r>
            <a:endParaRPr lang="en-US" sz="2000" b="0" strike="noStrike" spc="-1">
              <a:solidFill>
                <a:srgbClr val="666666"/>
              </a:solidFill>
              <a:latin typeface="Arial"/>
            </a:endParaRPr>
          </a:p>
          <a:p>
            <a:pPr marL="343080" indent="-342720">
              <a:lnSpc>
                <a:spcPct val="100000"/>
              </a:lnSpc>
              <a:spcBef>
                <a:spcPts val="1001"/>
              </a:spcBef>
              <a:buClr>
                <a:srgbClr val="005BBB"/>
              </a:buClr>
              <a:buFont typeface="Wingdings" charset="2"/>
              <a:buChar char=""/>
            </a:pPr>
            <a:r>
              <a:rPr lang="en-US" sz="2000" b="0" strike="noStrike" spc="-49">
                <a:solidFill>
                  <a:srgbClr val="7B7B7B"/>
                </a:solidFill>
                <a:latin typeface="Arial"/>
                <a:ea typeface="Arial"/>
              </a:rPr>
              <a:t>If the weights and bias become zero due to the vanishing gradient problem, we still have the input and this will decrease the training time.</a:t>
            </a:r>
            <a:endParaRPr lang="en-US" sz="2000" b="0" strike="noStrike" spc="-1">
              <a:solidFill>
                <a:srgbClr val="666666"/>
              </a:solidFill>
              <a:latin typeface="Arial"/>
            </a:endParaRPr>
          </a:p>
          <a:p>
            <a:pPr marL="343080" indent="-342720">
              <a:lnSpc>
                <a:spcPct val="100000"/>
              </a:lnSpc>
              <a:spcBef>
                <a:spcPts val="1001"/>
              </a:spcBef>
              <a:buClr>
                <a:srgbClr val="005BBB"/>
              </a:buClr>
              <a:buFont typeface="Wingdings" charset="2"/>
              <a:buChar char=""/>
            </a:pPr>
            <a:r>
              <a:rPr lang="en-US" sz="2000" b="0" strike="noStrike" spc="-49">
                <a:solidFill>
                  <a:srgbClr val="7B7B7B"/>
                </a:solidFill>
                <a:latin typeface="Arial"/>
                <a:ea typeface="Arial"/>
              </a:rPr>
              <a:t>There were different structures of ResNet introduced</a:t>
            </a:r>
            <a:endParaRPr lang="en-US" sz="2000" b="0" strike="noStrike" spc="-1">
              <a:solidFill>
                <a:srgbClr val="666666"/>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Shape 1"/>
          <p:cNvSpPr txBox="1"/>
          <p:nvPr/>
        </p:nvSpPr>
        <p:spPr>
          <a:xfrm>
            <a:off x="517680" y="1533600"/>
            <a:ext cx="7578720" cy="3790080"/>
          </a:xfrm>
          <a:prstGeom prst="rect">
            <a:avLst/>
          </a:prstGeom>
          <a:noFill/>
          <a:ln>
            <a:noFill/>
          </a:ln>
        </p:spPr>
        <p:txBody>
          <a:bodyPr/>
          <a:lstStyle/>
          <a:p>
            <a:pPr>
              <a:lnSpc>
                <a:spcPct val="100000"/>
              </a:lnSpc>
              <a:spcBef>
                <a:spcPts val="1001"/>
              </a:spcBef>
            </a:pPr>
            <a:endParaRPr lang="en-US" sz="2000" b="0" strike="noStrike" spc="-1">
              <a:solidFill>
                <a:srgbClr val="666666"/>
              </a:solidFill>
              <a:latin typeface="Arial"/>
            </a:endParaRPr>
          </a:p>
          <a:p>
            <a:pPr>
              <a:lnSpc>
                <a:spcPct val="100000"/>
              </a:lnSpc>
              <a:spcBef>
                <a:spcPts val="1001"/>
              </a:spcBef>
            </a:pPr>
            <a:endParaRPr lang="en-US" sz="2000" b="0" strike="noStrike" spc="-1">
              <a:solidFill>
                <a:srgbClr val="666666"/>
              </a:solidFill>
              <a:latin typeface="Arial"/>
            </a:endParaRPr>
          </a:p>
          <a:p>
            <a:pPr>
              <a:lnSpc>
                <a:spcPct val="100000"/>
              </a:lnSpc>
              <a:spcBef>
                <a:spcPts val="1001"/>
              </a:spcBef>
            </a:pPr>
            <a:endParaRPr lang="en-US" sz="2000" b="0" strike="noStrike" spc="-1">
              <a:solidFill>
                <a:srgbClr val="666666"/>
              </a:solidFill>
              <a:latin typeface="Arial"/>
            </a:endParaRPr>
          </a:p>
          <a:p>
            <a:pPr>
              <a:lnSpc>
                <a:spcPct val="100000"/>
              </a:lnSpc>
              <a:spcBef>
                <a:spcPts val="1001"/>
              </a:spcBef>
            </a:pPr>
            <a:endParaRPr lang="en-US" sz="2000" b="0" strike="noStrike" spc="-1">
              <a:solidFill>
                <a:srgbClr val="666666"/>
              </a:solidFill>
              <a:latin typeface="Arial"/>
            </a:endParaRPr>
          </a:p>
          <a:p>
            <a:pPr>
              <a:lnSpc>
                <a:spcPct val="100000"/>
              </a:lnSpc>
              <a:spcBef>
                <a:spcPts val="1001"/>
              </a:spcBef>
            </a:pPr>
            <a:endParaRPr lang="en-US" sz="2000" b="0" strike="noStrike" spc="-1">
              <a:solidFill>
                <a:srgbClr val="666666"/>
              </a:solidFill>
              <a:latin typeface="Arial"/>
            </a:endParaRPr>
          </a:p>
          <a:p>
            <a:pPr>
              <a:lnSpc>
                <a:spcPct val="100000"/>
              </a:lnSpc>
              <a:spcBef>
                <a:spcPts val="1001"/>
              </a:spcBef>
            </a:pPr>
            <a:endParaRPr lang="en-US" sz="2000" b="0" strike="noStrike" spc="-1">
              <a:solidFill>
                <a:srgbClr val="666666"/>
              </a:solidFill>
              <a:latin typeface="Arial"/>
            </a:endParaRPr>
          </a:p>
          <a:p>
            <a:pPr>
              <a:lnSpc>
                <a:spcPct val="100000"/>
              </a:lnSpc>
              <a:spcBef>
                <a:spcPts val="1001"/>
              </a:spcBef>
            </a:pPr>
            <a:endParaRPr lang="en-US" sz="2000" b="0" strike="noStrike" spc="-1">
              <a:solidFill>
                <a:srgbClr val="666666"/>
              </a:solidFill>
              <a:latin typeface="Arial"/>
            </a:endParaRPr>
          </a:p>
          <a:p>
            <a:pPr>
              <a:lnSpc>
                <a:spcPct val="100000"/>
              </a:lnSpc>
              <a:spcBef>
                <a:spcPts val="1001"/>
              </a:spcBef>
            </a:pPr>
            <a:endParaRPr lang="en-US" sz="2000" b="0" strike="noStrike" spc="-1">
              <a:solidFill>
                <a:srgbClr val="666666"/>
              </a:solidFill>
              <a:latin typeface="Arial"/>
            </a:endParaRPr>
          </a:p>
          <a:p>
            <a:pPr>
              <a:lnSpc>
                <a:spcPct val="100000"/>
              </a:lnSpc>
              <a:spcBef>
                <a:spcPts val="1001"/>
              </a:spcBef>
            </a:pPr>
            <a:endParaRPr lang="en-US" sz="2000" b="0" strike="noStrike" spc="-1">
              <a:solidFill>
                <a:srgbClr val="666666"/>
              </a:solidFill>
              <a:latin typeface="Arial"/>
            </a:endParaRPr>
          </a:p>
          <a:p>
            <a:pPr>
              <a:lnSpc>
                <a:spcPct val="100000"/>
              </a:lnSpc>
              <a:spcBef>
                <a:spcPts val="1001"/>
              </a:spcBef>
            </a:pPr>
            <a:endParaRPr lang="en-US" sz="2000" b="0" strike="noStrike" spc="-1">
              <a:solidFill>
                <a:srgbClr val="666666"/>
              </a:solidFill>
              <a:latin typeface="Arial"/>
            </a:endParaRPr>
          </a:p>
          <a:p>
            <a:pPr marL="343080" indent="-342720">
              <a:lnSpc>
                <a:spcPct val="100000"/>
              </a:lnSpc>
              <a:spcBef>
                <a:spcPts val="1001"/>
              </a:spcBef>
              <a:buClr>
                <a:srgbClr val="005BBB"/>
              </a:buClr>
              <a:buFont typeface="Wingdings" charset="2"/>
              <a:buChar char=""/>
            </a:pPr>
            <a:r>
              <a:rPr lang="en-US" sz="2000" b="0" strike="noStrike" spc="-49">
                <a:solidFill>
                  <a:srgbClr val="7B7B7B"/>
                </a:solidFill>
                <a:latin typeface="Arial"/>
                <a:ea typeface="Arial"/>
              </a:rPr>
              <a:t>We implemented the 34 layer and the 50 layer ResNet. We are still testing the 18 layer ResNet with regularization.</a:t>
            </a:r>
            <a:endParaRPr lang="en-US" sz="2000" b="0" strike="noStrike" spc="-1">
              <a:solidFill>
                <a:srgbClr val="666666"/>
              </a:solidFill>
              <a:latin typeface="Arial"/>
            </a:endParaRPr>
          </a:p>
        </p:txBody>
      </p:sp>
      <p:pic>
        <p:nvPicPr>
          <p:cNvPr id="147" name="Picture 1"/>
          <p:cNvPicPr/>
          <p:nvPr/>
        </p:nvPicPr>
        <p:blipFill>
          <a:blip r:embed="rId2"/>
          <a:stretch/>
        </p:blipFill>
        <p:spPr>
          <a:xfrm>
            <a:off x="1724760" y="1594800"/>
            <a:ext cx="7793280" cy="35402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3365</TotalTime>
  <Words>453</Words>
  <Application>Microsoft Office PowerPoint</Application>
  <PresentationFormat>Widescreen</PresentationFormat>
  <Paragraphs>59</Paragraphs>
  <Slides>19</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19</vt:i4>
      </vt:variant>
    </vt:vector>
  </HeadingPairs>
  <TitlesOfParts>
    <vt:vector size="28" baseType="lpstr">
      <vt:lpstr>Arial</vt:lpstr>
      <vt:lpstr>Calibri</vt:lpstr>
      <vt:lpstr>DejaVu Sans</vt:lpstr>
      <vt:lpstr>Georgia</vt:lpstr>
      <vt:lpstr>Symbol</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dc:description/>
  <cp:lastModifiedBy>sai charith reddy</cp:lastModifiedBy>
  <cp:revision>273</cp:revision>
  <cp:lastPrinted>2016-07-18T17:32:49Z</cp:lastPrinted>
  <dcterms:created xsi:type="dcterms:W3CDTF">2016-06-28T14:05:07Z</dcterms:created>
  <dcterms:modified xsi:type="dcterms:W3CDTF">2020-08-13T03:45:15Z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19</vt:i4>
  </property>
</Properties>
</file>